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307" r:id="rId5"/>
    <p:sldId id="319" r:id="rId6"/>
    <p:sldId id="317" r:id="rId7"/>
    <p:sldId id="309" r:id="rId8"/>
    <p:sldId id="310" r:id="rId9"/>
    <p:sldId id="311" r:id="rId10"/>
    <p:sldId id="318" r:id="rId11"/>
    <p:sldId id="313" r:id="rId12"/>
    <p:sldId id="283" r:id="rId13"/>
    <p:sldId id="284" r:id="rId14"/>
    <p:sldId id="299" r:id="rId15"/>
    <p:sldId id="300" r:id="rId16"/>
    <p:sldId id="301" r:id="rId17"/>
    <p:sldId id="285" r:id="rId18"/>
    <p:sldId id="286" r:id="rId19"/>
    <p:sldId id="296" r:id="rId20"/>
    <p:sldId id="287" r:id="rId21"/>
    <p:sldId id="320" r:id="rId22"/>
    <p:sldId id="321" r:id="rId23"/>
    <p:sldId id="290" r:id="rId24"/>
    <p:sldId id="294" r:id="rId25"/>
    <p:sldId id="314" r:id="rId26"/>
    <p:sldId id="315" r:id="rId2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ánová Irena" initials="PI" lastIdx="1" clrIdx="0">
    <p:extLst>
      <p:ext uri="{19B8F6BF-5375-455C-9EA6-DF929625EA0E}">
        <p15:presenceInfo xmlns:p15="http://schemas.microsoft.com/office/powerpoint/2012/main" userId="Palánová Ire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D26"/>
    <a:srgbClr val="F296C0"/>
    <a:srgbClr val="004B80"/>
    <a:srgbClr val="3A8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0FAC0E-2A3A-8C56-5112-37DB9ECADECB}" v="8" dt="2021-03-25T17:03:24.757"/>
    <p1510:client id="{AC82EFA8-B44C-A397-AD44-83227B1A4DD4}" v="1" dt="2021-11-08T13:33:33.271"/>
    <p1510:client id="{0C3A9A7B-3AC7-4F2C-9D59-88069BE7E215}" v="15" dt="2022-02-11T09:06:44.222"/>
    <p1510:client id="{1A35B92E-0DAF-7571-F591-CA7ADE28568A}" v="17" dt="2022-02-10T12:57:01.025"/>
    <p1510:client id="{59A53536-6039-9CC4-FFD0-EE620EDFC47B}" v="2" dt="2023-03-07T16:32:10.127"/>
    <p1510:client id="{22E6C372-A102-C534-358E-C43AC365355D}" v="4" dt="2023-03-07T12:33:53.662"/>
    <p1510:client id="{279A7592-1743-08D4-6AAC-A9567C769F30}" v="48" dt="2021-03-25T19:08:25.382"/>
    <p1510:client id="{5118A243-0FEF-5C79-F45A-A61777E76C0F}" v="8" dt="2023-03-08T08:58:13.581"/>
    <p1510:client id="{49746505-7FF2-4E7A-9EC6-B07D4501F574}" v="1" dt="2022-02-11T09:02:06.362"/>
    <p1510:client id="{307C9A67-463B-F927-91A4-A44A03015D40}" v="50" dt="2023-03-07T11:58:49.371"/>
    <p1510:client id="{67A3B598-BFFA-48B7-6BD8-E99CD9B611BD}" v="58" dt="2021-03-25T09:56:27.273"/>
    <p1510:client id="{86D4B97F-CAE5-25B0-C5BC-A863CC86BBCB}" v="70" dt="2021-03-25T20:31:54.152"/>
    <p1510:client id="{8B661D4A-3F86-41E0-BD6F-0A65ED26F6B5}" v="148" dt="2022-02-11T11:35:31.560"/>
    <p1510:client id="{90B43C9B-F913-4BA3-B1F2-50EBA8FB9106}" v="59" dt="2021-03-25T20:59:01.635"/>
    <p1510:client id="{97D49694-3581-0F76-2486-8CC426290AE2}" v="235" dt="2023-03-08T09:37:12.795"/>
    <p1510:client id="{9CB8B6BD-B18F-628E-35AB-6C608963854D}" v="54" dt="2022-01-06T08:21:53.960"/>
    <p1510:client id="{F11FE89A-18E6-3CD0-711C-92EF06C3FAD8}" v="6" dt="2023-03-10T09:22:16.536"/>
    <p1510:client id="{E210FE86-11E9-34F2-35C3-91C7701B717A}" v="89" dt="2021-03-25T15:44:28.695"/>
    <p1510:client id="{F928819D-8F4F-3E5C-6103-A0A0C568F4A2}" v="220" dt="2021-03-25T15:57:07.359"/>
    <p1510:client id="{FB665161-749E-A7CA-540B-0DC080994398}" v="1" dt="2022-01-06T10:08:35.0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FE857-01BC-47AC-AEEA-0D4FA838295D}" type="datetimeFigureOut">
              <a:rPr lang="cs-CZ" smtClean="0"/>
              <a:t>20.04.2023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18588-B936-4375-B460-EBEA1D4B84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629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ss.cz/co-je-europass/profil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ss.cz/co-je-europass/test-digitalnich-dovednosti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ss.cz/co-je-europass/profi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ss.cz/co-je-europass/doklad-o-stazi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Calibri"/>
              <a:buChar char="-"/>
            </a:pPr>
            <a:r>
              <a:rPr lang="en-US"/>
              <a:t>https://europa.eu/europass/digitalskills/screen/home?referrer=epass&amp;route=%2Fen&amp;lang=cs</a:t>
            </a:r>
            <a:endParaRPr lang="en-US"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>
                <a:cs typeface="Calibri"/>
              </a:rPr>
              <a:t>QR </a:t>
            </a:r>
            <a:r>
              <a:rPr lang="en-US" err="1">
                <a:cs typeface="Calibri"/>
              </a:rPr>
              <a:t>přímo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na</a:t>
            </a:r>
            <a:r>
              <a:rPr lang="en-US">
                <a:cs typeface="Calibri"/>
              </a:rPr>
              <a:t> test </a:t>
            </a:r>
            <a:r>
              <a:rPr lang="en-US" err="1">
                <a:cs typeface="Calibri"/>
              </a:rPr>
              <a:t>digi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dovedností</a:t>
            </a:r>
            <a:endParaRPr lang="en-US">
              <a:cs typeface="Calibri"/>
            </a:endParaRPr>
          </a:p>
          <a:p>
            <a:pPr marL="285750" indent="-285750">
              <a:buFont typeface="Calibri"/>
              <a:buChar char="-"/>
            </a:pPr>
            <a:endParaRPr lang="en-US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18588-B936-4375-B460-EBEA1D4B84B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69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Vložit QR kód na stránku profilu: </a:t>
            </a:r>
            <a:r>
              <a:rPr lang="cs-CZ">
                <a:hlinkClick r:id="rId3"/>
              </a:rPr>
              <a:t>https://europass.cz/co-je-europass/profil</a:t>
            </a:r>
            <a:r>
              <a:rPr lang="cs-CZ"/>
              <a:t> 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18588-B936-4375-B460-EBEA1D4B84B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819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Detail</a:t>
            </a:r>
            <a:r>
              <a:rPr lang="cs-CZ" baseline="0"/>
              <a:t> podnikavé zkušenosti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18588-B936-4375-B460-EBEA1D4B84B8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568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cs typeface="Calibri"/>
              </a:rPr>
              <a:t>Vložit QR kód na web: </a:t>
            </a:r>
            <a:r>
              <a:rPr lang="cs-CZ">
                <a:hlinkClick r:id="rId3"/>
              </a:rPr>
              <a:t>https://europass.cz/co-je-europass/test-digitalnich-dovednosti</a:t>
            </a:r>
            <a:r>
              <a:rPr lang="cs-CZ"/>
              <a:t> </a:t>
            </a:r>
            <a:endParaRPr lang="cs-CZ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18588-B936-4375-B460-EBEA1D4B84B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126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cs typeface="Calibri"/>
              </a:rPr>
              <a:t>Vložit QR kód na stránku profilu: </a:t>
            </a:r>
            <a:r>
              <a:rPr lang="cs-CZ">
                <a:hlinkClick r:id="rId3"/>
              </a:rPr>
              <a:t>https://europass.cz/co-je-europass/profil</a:t>
            </a:r>
            <a:r>
              <a:rPr lang="cs-CZ"/>
              <a:t> </a:t>
            </a:r>
            <a:endParaRPr lang="cs-CZ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18588-B936-4375-B460-EBEA1D4B84B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3562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knihovna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18588-B936-4375-B460-EBEA1D4B84B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419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knihovna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18588-B936-4375-B460-EBEA1D4B84B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621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Klára</a:t>
            </a:r>
            <a:r>
              <a:rPr lang="cs-CZ" baseline="0"/>
              <a:t> Veselá – aby byla vidět fiktivní firma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18588-B936-4375-B460-EBEA1D4B84B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892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Detail</a:t>
            </a:r>
            <a:r>
              <a:rPr lang="cs-CZ" baseline="0"/>
              <a:t> podnikavé zkušenosti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18588-B936-4375-B460-EBEA1D4B84B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909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INCIEN</a:t>
            </a:r>
            <a:r>
              <a:rPr lang="cs-CZ" baseline="0"/>
              <a:t> – náhled – dobrovolnická zkušenost v </a:t>
            </a:r>
            <a:r>
              <a:rPr lang="cs-CZ"/>
              <a:t>CV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18588-B936-4375-B460-EBEA1D4B84B8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395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INCIEN</a:t>
            </a:r>
            <a:r>
              <a:rPr lang="cs-CZ" baseline="0"/>
              <a:t> – náhled Dovednosti získané v průběhu dobrovolnické aktivity</a:t>
            </a:r>
          </a:p>
          <a:p>
            <a:r>
              <a:rPr lang="cs-CZ">
                <a:cs typeface="Calibri"/>
              </a:rPr>
              <a:t>Přidat QR na </a:t>
            </a:r>
            <a:r>
              <a:rPr lang="cs-CZ">
                <a:hlinkClick r:id="rId3"/>
              </a:rPr>
              <a:t>https://europass.cz/co-je-europass/doklad-o-stazi</a:t>
            </a:r>
            <a:r>
              <a:rPr lang="cs-CZ"/>
              <a:t> </a:t>
            </a:r>
            <a:endParaRPr lang="cs-CZ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18588-B936-4375-B460-EBEA1D4B84B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007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20. 4. 2023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641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20. 4. 2023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607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20. 4. 2023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232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20. 4. 2023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465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20. 4. 2023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6416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20. 4. 2023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485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20. 4. 2023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942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20. 4. 2023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19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20. 4. 2023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290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20. 4. 2023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904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20. 4. 2023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489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D8AD8-DC3E-45B3-A6C0-C34622C946A7}" type="datetimeFigureOut">
              <a:rPr lang="sk-SK" smtClean="0"/>
              <a:t>20. 4. 2023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873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sco/portal/hom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hyperlink" Target="http://www.europass.cz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qf.cz/" TargetMode="External"/><Relationship Id="rId5" Type="http://schemas.openxmlformats.org/officeDocument/2006/relationships/hyperlink" Target="http://www.europass.cz/" TargetMode="External"/><Relationship Id="rId4" Type="http://schemas.openxmlformats.org/officeDocument/2006/relationships/hyperlink" Target="mailto:europass@npi.cz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ass.cz/dovednosti-budoucnosti/rizeni-kariery" TargetMode="External"/><Relationship Id="rId3" Type="http://schemas.openxmlformats.org/officeDocument/2006/relationships/hyperlink" Target="https://europass.cz/dovednosti-budoucnosti/mekke-dovednosti" TargetMode="External"/><Relationship Id="rId7" Type="http://schemas.openxmlformats.org/officeDocument/2006/relationships/hyperlink" Target="https://europass.cz/dovednosti-budoucnosti/zelene-dovednost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uropass.cz/dovednosti-budoucnosti/jak-to-vidi-zamestnavatele" TargetMode="External"/><Relationship Id="rId5" Type="http://schemas.openxmlformats.org/officeDocument/2006/relationships/hyperlink" Target="https://europass.cz/dovednosti-budoucnosti/podnikavost" TargetMode="External"/><Relationship Id="rId4" Type="http://schemas.openxmlformats.org/officeDocument/2006/relationships/hyperlink" Target="https://europass.cz/dovednosti-budoucnosti/digitalni-dovednost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obrazovka&#10;&#10;Popis se vygeneroval automaticky.">
            <a:extLst>
              <a:ext uri="{FF2B5EF4-FFF2-40B4-BE49-F238E27FC236}">
                <a16:creationId xmlns:a16="http://schemas.microsoft.com/office/drawing/2014/main" id="{0CF6DE5F-A614-4B12-8A31-E70D75FB87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" t="7547" r="-27" b="60"/>
          <a:stretch/>
        </p:blipFill>
        <p:spPr>
          <a:xfrm>
            <a:off x="-8362" y="-58993"/>
            <a:ext cx="12200362" cy="614225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40310" y="2377416"/>
            <a:ext cx="9102946" cy="2498102"/>
          </a:xfrm>
        </p:spPr>
        <p:txBody>
          <a:bodyPr>
            <a:normAutofit/>
          </a:bodyPr>
          <a:lstStyle/>
          <a:p>
            <a:r>
              <a:rPr lang="cs-CZ" sz="7700" b="1"/>
              <a:t>Jak na dovednosti budoucnosti</a:t>
            </a:r>
            <a:endParaRPr lang="sk-SK" sz="7700" b="1">
              <a:latin typeface="Open san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58027" y="4875518"/>
            <a:ext cx="9154438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>
                <a:latin typeface="Open sans"/>
              </a:rPr>
              <a:t>Národní centrum </a:t>
            </a:r>
            <a:r>
              <a:rPr lang="sk-SK" dirty="0" err="1">
                <a:latin typeface="Open sans"/>
              </a:rPr>
              <a:t>Europass</a:t>
            </a:r>
            <a:r>
              <a:rPr lang="sk-SK" dirty="0">
                <a:latin typeface="Open sans"/>
              </a:rPr>
              <a:t> ČR</a:t>
            </a:r>
            <a:br>
              <a:rPr lang="sk-SK" dirty="0">
                <a:latin typeface="Open sans"/>
              </a:rPr>
            </a:br>
            <a:endParaRPr lang="sk-SK" dirty="0">
              <a:latin typeface="Open sans"/>
            </a:endParaRPr>
          </a:p>
        </p:txBody>
      </p:sp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68" y="5943600"/>
            <a:ext cx="3920094" cy="58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310" y="5781368"/>
            <a:ext cx="3097393" cy="783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2790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43469B60-37C8-44CB-9D8D-1BAD586E95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268360" y="1474839"/>
            <a:ext cx="10495997" cy="240065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5000" b="1">
                <a:solidFill>
                  <a:srgbClr val="000000"/>
                </a:solidFill>
                <a:latin typeface="Open sans"/>
              </a:rPr>
              <a:t>Europass zaznamená kromě vzdělání také vaše dovednosti, projekty a zkušenosti</a:t>
            </a:r>
            <a:endParaRPr lang="cs-CZ" sz="5000">
              <a:latin typeface="Open san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268360" y="3515033"/>
            <a:ext cx="9483213" cy="25545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pl-PL" sz="4000">
              <a:solidFill>
                <a:srgbClr val="000000"/>
              </a:solidFill>
              <a:latin typeface="Open sans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4000">
                <a:solidFill>
                  <a:srgbClr val="000000"/>
                </a:solidFill>
                <a:latin typeface="Open sans"/>
              </a:rPr>
              <a:t>moderní online formou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4000" err="1">
                <a:solidFill>
                  <a:srgbClr val="000000"/>
                </a:solidFill>
                <a:latin typeface="Open sans"/>
              </a:rPr>
              <a:t>jednoduše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4000">
                <a:solidFill>
                  <a:srgbClr val="000000"/>
                </a:solidFill>
                <a:latin typeface="Open sans"/>
              </a:rPr>
              <a:t>ve více jazycích zároveň</a:t>
            </a:r>
          </a:p>
        </p:txBody>
      </p:sp>
      <p:sp>
        <p:nvSpPr>
          <p:cNvPr id="4" name="Obdĺžnik 2">
            <a:extLst>
              <a:ext uri="{FF2B5EF4-FFF2-40B4-BE49-F238E27FC236}">
                <a16:creationId xmlns:a16="http://schemas.microsoft.com/office/drawing/2014/main" id="{461D7784-A4C3-480A-9388-792365872C5C}"/>
              </a:ext>
            </a:extLst>
          </p:cNvPr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 -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přehled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možností pro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studenty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a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absolventy</a:t>
            </a:r>
            <a:endParaRPr lang="sk-SK" sz="2400" b="1">
              <a:solidFill>
                <a:schemeClr val="bg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53031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5">
            <a:extLst>
              <a:ext uri="{FF2B5EF4-FFF2-40B4-BE49-F238E27FC236}">
                <a16:creationId xmlns:a16="http://schemas.microsoft.com/office/drawing/2014/main" id="{240BCA7A-3C36-4EE1-ABE2-CDFC9B33C8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076632" y="1268361"/>
            <a:ext cx="1011739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b="1"/>
              <a:t>Kde má smysl tyto doklady mít?</a:t>
            </a:r>
          </a:p>
          <a:p>
            <a:endParaRPr lang="cs-CZ" sz="5000" b="1"/>
          </a:p>
          <a:p>
            <a:r>
              <a:rPr lang="cs-CZ" sz="5000" b="1"/>
              <a:t>Profil </a:t>
            </a:r>
            <a:r>
              <a:rPr lang="cs-CZ" sz="5000" b="1" err="1"/>
              <a:t>Europass</a:t>
            </a:r>
            <a:r>
              <a:rPr lang="cs-CZ" sz="5000" b="1"/>
              <a:t> a portfolio</a:t>
            </a:r>
          </a:p>
        </p:txBody>
      </p:sp>
      <p:sp>
        <p:nvSpPr>
          <p:cNvPr id="2" name="AutoShape 2" descr="https://westeurope1-mediap.svc.ms/transform/thumbnail?provider=spo&amp;inputFormat=jpg&amp;cs=fFNQTw&amp;docid=https%3A%2F%2Fnidv.sharepoint.com%3A443%2F_api%2Fv2.0%2Fdrives%2Fb!VQFiurvjM0a7xsmuV7wSkwkgvJGlTBRLsnCbNvNcx7Nn6SpwwyWjRI8Fnk2ECup4%2Fitems%2F01J6MJ4IXLYP7XKYGJRBA3YU3XTIQCHA6M%3Fversion%3DPublished&amp;access_token=eyJ0eXAiOiJKV1QiLCJhbGciOiJub25lIn0.eyJhdWQiOiIwMDAwMDAwMy0wMDAwLTBmZjEtY2UwMC0wMDAwMDAwMDAwMDAvbmlkdi5zaGFyZXBvaW50LmNvbUBmODY4ODExZS01MzYwLTRhZWEtYTEzNy04OTBiMzQ4NWQ0M2EiLCJpc3MiOiIwMDAwMDAwMy0wMDAwLTBmZjEtY2UwMC0wMDAwMDAwMDAwMDAiLCJuYmYiOiIxNjE2NjE5NjAwIiwiZXhwIjoiMTYxNjY0MTIwMCIsImVuZHBvaW50dXJsIjoiS3VvSnpvdTk0TFdTZ01qQVlrUzduTE5pVjNGOGErbm43c2lQNE5BWEZOND0iLCJlbmRwb2ludHVybExlbmd0aCI6IjExMSIsImlzbG9vcGJhY2siOiJUcnVlIiwidmVyIjoiaGFzaGVkcHJvb2Z0b2tlbiIsInNpdGVpZCI6IlltRTJNakF4TlRVdFpUTmlZaTAwTmpNekxXSmlZell0WXpsaFpUVTNZbU14TWpreiIsInNpZ25pbl9zdGF0ZSI6IltcImttc2lcIl0iLCJuYW1laWQiOiIwIy5mfG1lbWJlcnNoaXB8aXJlbmEucGFsYW5vdmFAbnBpLmN6IiwibmlpIjoibWljcm9zb2Z0LnNoYXJlcG9pbnQiLCJpc3VzZXIiOiJ0cnVlIiwiY2FjaGVrZXkiOiIwaC5mfG1lbWJlcnNoaXB8MTAwMzIwMDA5MzNjYjFhY0BsaXZlLmNvbSIsInR0IjoiMCIsInVzZVBlcnNpc3RlbnRDb29raWUiOiIzIn0.SWc2enpYVU9hTVpBMVF0UWFKVG5FTEwyUXBQYVZwb2ZKQUlaSEdrdXRHOD0&amp;encodeFailures=1&amp;srcWidth=&amp;srcHeight=&amp;width=665&amp;height=577&amp;action=Acces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328" y="997851"/>
            <a:ext cx="9554464" cy="5776382"/>
          </a:xfrm>
          <a:prstGeom prst="rect">
            <a:avLst/>
          </a:prstGeom>
        </p:spPr>
      </p:pic>
      <p:sp>
        <p:nvSpPr>
          <p:cNvPr id="6" name="Obdĺžnik 2">
            <a:extLst>
              <a:ext uri="{FF2B5EF4-FFF2-40B4-BE49-F238E27FC236}">
                <a16:creationId xmlns:a16="http://schemas.microsoft.com/office/drawing/2014/main" id="{CD083DD5-A3A8-4616-AC87-88590AE7975A}"/>
              </a:ext>
            </a:extLst>
          </p:cNvPr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 -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přehled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možností pro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studenty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a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absolventy</a:t>
            </a:r>
            <a:endParaRPr lang="sk-SK" sz="2400" b="1">
              <a:solidFill>
                <a:schemeClr val="bg1"/>
              </a:solidFill>
              <a:latin typeface="Open sans"/>
            </a:endParaRPr>
          </a:p>
        </p:txBody>
      </p:sp>
      <p:pic>
        <p:nvPicPr>
          <p:cNvPr id="3" name="Obrázek 6">
            <a:extLst>
              <a:ext uri="{FF2B5EF4-FFF2-40B4-BE49-F238E27FC236}">
                <a16:creationId xmlns:a16="http://schemas.microsoft.com/office/drawing/2014/main" id="{C897ED48-219F-47D3-B0DF-6259E8D0E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9560" y="3173735"/>
            <a:ext cx="3438768" cy="3438768"/>
          </a:xfrm>
          <a:prstGeom prst="rect">
            <a:avLst/>
          </a:prstGeom>
          <a:ln w="28575"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4103112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5">
            <a:extLst>
              <a:ext uri="{FF2B5EF4-FFF2-40B4-BE49-F238E27FC236}">
                <a16:creationId xmlns:a16="http://schemas.microsoft.com/office/drawing/2014/main" id="{5A9EA0D4-B0E2-4B93-A952-FE3939A2DA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076632" y="1268361"/>
            <a:ext cx="1011739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b="1"/>
              <a:t>Kde má smysl tyto doklady mít?</a:t>
            </a:r>
          </a:p>
          <a:p>
            <a:endParaRPr lang="cs-CZ" sz="5000" b="1"/>
          </a:p>
          <a:p>
            <a:r>
              <a:rPr lang="cs-CZ" sz="5000" b="1"/>
              <a:t>Profil </a:t>
            </a:r>
            <a:r>
              <a:rPr lang="cs-CZ" sz="5000" b="1" err="1"/>
              <a:t>Europass</a:t>
            </a:r>
            <a:r>
              <a:rPr lang="cs-CZ" sz="5000" b="1"/>
              <a:t> a portfolio</a:t>
            </a:r>
          </a:p>
        </p:txBody>
      </p:sp>
      <p:sp>
        <p:nvSpPr>
          <p:cNvPr id="2" name="AutoShape 2" descr="https://westeurope1-mediap.svc.ms/transform/thumbnail?provider=spo&amp;inputFormat=jpg&amp;cs=fFNQTw&amp;docid=https%3A%2F%2Fnidv.sharepoint.com%3A443%2F_api%2Fv2.0%2Fdrives%2Fb!VQFiurvjM0a7xsmuV7wSkwkgvJGlTBRLsnCbNvNcx7Nn6SpwwyWjRI8Fnk2ECup4%2Fitems%2F01J6MJ4IXLYP7XKYGJRBA3YU3XTIQCHA6M%3Fversion%3DPublished&amp;access_token=eyJ0eXAiOiJKV1QiLCJhbGciOiJub25lIn0.eyJhdWQiOiIwMDAwMDAwMy0wMDAwLTBmZjEtY2UwMC0wMDAwMDAwMDAwMDAvbmlkdi5zaGFyZXBvaW50LmNvbUBmODY4ODExZS01MzYwLTRhZWEtYTEzNy04OTBiMzQ4NWQ0M2EiLCJpc3MiOiIwMDAwMDAwMy0wMDAwLTBmZjEtY2UwMC0wMDAwMDAwMDAwMDAiLCJuYmYiOiIxNjE2NjE5NjAwIiwiZXhwIjoiMTYxNjY0MTIwMCIsImVuZHBvaW50dXJsIjoiS3VvSnpvdTk0TFdTZ01qQVlrUzduTE5pVjNGOGErbm43c2lQNE5BWEZOND0iLCJlbmRwb2ludHVybExlbmd0aCI6IjExMSIsImlzbG9vcGJhY2siOiJUcnVlIiwidmVyIjoiaGFzaGVkcHJvb2Z0b2tlbiIsInNpdGVpZCI6IlltRTJNakF4TlRVdFpUTmlZaTAwTmpNekxXSmlZell0WXpsaFpUVTNZbU14TWpreiIsInNpZ25pbl9zdGF0ZSI6IltcImttc2lcIl0iLCJuYW1laWQiOiIwIy5mfG1lbWJlcnNoaXB8aXJlbmEucGFsYW5vdmFAbnBpLmN6IiwibmlpIjoibWljcm9zb2Z0LnNoYXJlcG9pbnQiLCJpc3VzZXIiOiJ0cnVlIiwiY2FjaGVrZXkiOiIwaC5mfG1lbWJlcnNoaXB8MTAwMzIwMDA5MzNjYjFhY0BsaXZlLmNvbSIsInR0IjoiMCIsInVzZVBlcnNpc3RlbnRDb29raWUiOiIzIn0.SWc2enpYVU9hTVpBMVF0UWFKVG5FTEwyUXBQYVZwb2ZKQUlaSEdrdXRHOD0&amp;encodeFailures=1&amp;srcWidth=&amp;srcHeight=&amp;width=665&amp;height=577&amp;action=Acces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4" name="Picture 2" descr="https://westeurope1-mediap.svc.ms/transform/thumbnail?provider=spo&amp;inputFormat=jpg&amp;cs=fFNQTw&amp;docid=https%3A%2F%2Fnidv.sharepoint.com%3A443%2F_api%2Fv2.0%2Fdrives%2Fb!VQFiurvjM0a7xsmuV7wSkwkgvJGlTBRLsnCbNvNcx7Nn6SpwwyWjRI8Fnk2ECup4%2Fitems%2F01J6MJ4IQYF4PCMOXWZRCLT2WXPRM6MOWP%3Fversion%3DPublished&amp;access_token=eyJ0eXAiOiJKV1QiLCJhbGciOiJub25lIn0.eyJhdWQiOiIwMDAwMDAwMy0wMDAwLTBmZjEtY2UwMC0wMDAwMDAwMDAwMDAvbmlkdi5zaGFyZXBvaW50LmNvbUBmODY4ODExZS01MzYwLTRhZWEtYTEzNy04OTBiMzQ4NWQ0M2EiLCJpc3MiOiIwMDAwMDAwMy0wMDAwLTBmZjEtY2UwMC0wMDAwMDAwMDAwMDAiLCJuYmYiOiIxNjE2NjE5NjAwIiwiZXhwIjoiMTYxNjY0MTIwMCIsImVuZHBvaW50dXJsIjoiS3VvSnpvdTk0TFdTZ01qQVlrUzduTE5pVjNGOGErbm43c2lQNE5BWEZOND0iLCJlbmRwb2ludHVybExlbmd0aCI6IjExMSIsImlzbG9vcGJhY2siOiJUcnVlIiwidmVyIjoiaGFzaGVkcHJvb2Z0b2tlbiIsInNpdGVpZCI6IlltRTJNakF4TlRVdFpUTmlZaTAwTmpNekxXSmlZell0WXpsaFpUVTNZbU14TWpreiIsInNpZ25pbl9zdGF0ZSI6IltcImttc2lcIl0iLCJuYW1laWQiOiIwIy5mfG1lbWJlcnNoaXB8aXJlbmEucGFsYW5vdmFAbnBpLmN6IiwibmlpIjoibWljcm9zb2Z0LnNoYXJlcG9pbnQiLCJpc3VzZXIiOiJ0cnVlIiwiY2FjaGVrZXkiOiIwaC5mfG1lbWJlcnNoaXB8MTAwMzIwMDA5MzNjYjFhY0BsaXZlLmNvbSIsInR0IjoiMCIsInVzZVBlcnNpc3RlbnRDb29raWUiOiIzIn0.SWc2enpYVU9hTVpBMVF0UWFKVG5FTEwyUXBQYVZwb2ZKQUlaSEdrdXRHOD0&amp;encodeFailures=1&amp;srcWidth=&amp;srcHeight=&amp;width=1026&amp;height=625&amp;action=Acc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128" y="1014712"/>
            <a:ext cx="9396473" cy="572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 2">
            <a:extLst>
              <a:ext uri="{FF2B5EF4-FFF2-40B4-BE49-F238E27FC236}">
                <a16:creationId xmlns:a16="http://schemas.microsoft.com/office/drawing/2014/main" id="{2B4417B8-CECB-48BC-B1AE-2C7FA7CA14F2}"/>
              </a:ext>
            </a:extLst>
          </p:cNvPr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 -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přehled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možností pro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studenty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a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absolventy</a:t>
            </a:r>
            <a:endParaRPr lang="sk-SK" sz="2400" b="1">
              <a:solidFill>
                <a:schemeClr val="bg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737943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41475161-9615-4900-B8B7-E5DD2B9C98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2" name="AutoShape 2" descr="https://westeurope1-mediap.svc.ms/transform/thumbnail?provider=spo&amp;inputFormat=jpg&amp;cs=fFNQTw&amp;docid=https%3A%2F%2Fnidv.sharepoint.com%3A443%2F_api%2Fv2.0%2Fdrives%2Fb!VQFiurvjM0a7xsmuV7wSkwkgvJGlTBRLsnCbNvNcx7Nn6SpwwyWjRI8Fnk2ECup4%2Fitems%2F01J6MJ4IXLYP7XKYGJRBA3YU3XTIQCHA6M%3Fversion%3DPublished&amp;access_token=eyJ0eXAiOiJKV1QiLCJhbGciOiJub25lIn0.eyJhdWQiOiIwMDAwMDAwMy0wMDAwLTBmZjEtY2UwMC0wMDAwMDAwMDAwMDAvbmlkdi5zaGFyZXBvaW50LmNvbUBmODY4ODExZS01MzYwLTRhZWEtYTEzNy04OTBiMzQ4NWQ0M2EiLCJpc3MiOiIwMDAwMDAwMy0wMDAwLTBmZjEtY2UwMC0wMDAwMDAwMDAwMDAiLCJuYmYiOiIxNjE2NjE5NjAwIiwiZXhwIjoiMTYxNjY0MTIwMCIsImVuZHBvaW50dXJsIjoiS3VvSnpvdTk0TFdTZ01qQVlrUzduTE5pVjNGOGErbm43c2lQNE5BWEZOND0iLCJlbmRwb2ludHVybExlbmd0aCI6IjExMSIsImlzbG9vcGJhY2siOiJUcnVlIiwidmVyIjoiaGFzaGVkcHJvb2Z0b2tlbiIsInNpdGVpZCI6IlltRTJNakF4TlRVdFpUTmlZaTAwTmpNekxXSmlZell0WXpsaFpUVTNZbU14TWpreiIsInNpZ25pbl9zdGF0ZSI6IltcImttc2lcIl0iLCJuYW1laWQiOiIwIy5mfG1lbWJlcnNoaXB8aXJlbmEucGFsYW5vdmFAbnBpLmN6IiwibmlpIjoibWljcm9zb2Z0LnNoYXJlcG9pbnQiLCJpc3VzZXIiOiJ0cnVlIiwiY2FjaGVrZXkiOiIwaC5mfG1lbWJlcnNoaXB8MTAwMzIwMDA5MzNjYjFhY0BsaXZlLmNvbSIsInR0IjoiMCIsInVzZVBlcnNpc3RlbnRDb29raWUiOiIzIn0.SWc2enpYVU9hTVpBMVF0UWFKVG5FTEwyUXBQYVZwb2ZKQUlaSEdrdXRHOD0&amp;encodeFailures=1&amp;srcWidth=&amp;srcHeight=&amp;width=665&amp;height=577&amp;action=Acces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2" name="Picture 2" descr="https://westeurope1-mediap.svc.ms/transform/thumbnail?provider=spo&amp;inputFormat=jpg&amp;cs=fFNQTw&amp;docid=https%3A%2F%2Fnidv.sharepoint.com%3A443%2F_api%2Fv2.0%2Fdrives%2Fb!VQFiurvjM0a7xsmuV7wSkwkgvJGlTBRLsnCbNvNcx7Nn6SpwwyWjRI8Fnk2ECup4%2Fitems%2F01J6MJ4IXQ57EUX5KENRF27EAZMYABWI6T%3Fversion%3DPublished&amp;access_token=eyJ0eXAiOiJKV1QiLCJhbGciOiJub25lIn0.eyJhdWQiOiIwMDAwMDAwMy0wMDAwLTBmZjEtY2UwMC0wMDAwMDAwMDAwMDAvbmlkdi5zaGFyZXBvaW50LmNvbUBmODY4ODExZS01MzYwLTRhZWEtYTEzNy04OTBiMzQ4NWQ0M2EiLCJpc3MiOiIwMDAwMDAwMy0wMDAwLTBmZjEtY2UwMC0wMDAwMDAwMDAwMDAiLCJuYmYiOiIxNjE2NjE5NjAwIiwiZXhwIjoiMTYxNjY0MTIwMCIsImVuZHBvaW50dXJsIjoiS3VvSnpvdTk0TFdTZ01qQVlrUzduTE5pVjNGOGErbm43c2lQNE5BWEZOND0iLCJlbmRwb2ludHVybExlbmd0aCI6IjExMSIsImlzbG9vcGJhY2siOiJUcnVlIiwidmVyIjoiaGFzaGVkcHJvb2Z0b2tlbiIsInNpdGVpZCI6IlltRTJNakF4TlRVdFpUTmlZaTAwTmpNekxXSmlZell0WXpsaFpUVTNZbU14TWpreiIsInNpZ25pbl9zdGF0ZSI6IltcImttc2lcIl0iLCJuYW1laWQiOiIwIy5mfG1lbWJlcnNoaXB8aXJlbmEucGFsYW5vdmFAbnBpLmN6IiwibmlpIjoibWljcm9zb2Z0LnNoYXJlcG9pbnQiLCJpc3VzZXIiOiJ0cnVlIiwiY2FjaGVrZXkiOiIwaC5mfG1lbWJlcnNoaXB8MTAwMzIwMDA5MzNjYjFhY0BsaXZlLmNvbSIsInR0IjoiMCIsInVzZVBlcnNpc3RlbnRDb29raWUiOiIzIn0.SWc2enpYVU9hTVpBMVF0UWFKVG5FTEwyUXBQYVZwb2ZKQUlaSEdrdXRHOD0&amp;encodeFailures=1&amp;srcWidth=&amp;srcHeight=&amp;width=951&amp;height=612&amp;action=Acc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209" y="1009557"/>
            <a:ext cx="8826782" cy="568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2">
            <a:extLst>
              <a:ext uri="{FF2B5EF4-FFF2-40B4-BE49-F238E27FC236}">
                <a16:creationId xmlns:a16="http://schemas.microsoft.com/office/drawing/2014/main" id="{F07ACB0F-E4E0-4AE1-A3FC-52DE7DC861C4}"/>
              </a:ext>
            </a:extLst>
          </p:cNvPr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 -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přehled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možností pro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studenty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a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absolventy</a:t>
            </a:r>
            <a:endParaRPr lang="sk-SK" sz="2400" b="1">
              <a:solidFill>
                <a:schemeClr val="bg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894317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AE8B99EC-BB1F-4173-84DA-8E38298AEB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076632" y="1268361"/>
            <a:ext cx="10117394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5000" b="1">
                <a:latin typeface="Open sans"/>
              </a:rPr>
              <a:t>Životopis a motivační dopis</a:t>
            </a:r>
          </a:p>
        </p:txBody>
      </p:sp>
      <p:sp>
        <p:nvSpPr>
          <p:cNvPr id="6" name="Obdĺžnik 2">
            <a:extLst>
              <a:ext uri="{FF2B5EF4-FFF2-40B4-BE49-F238E27FC236}">
                <a16:creationId xmlns:a16="http://schemas.microsoft.com/office/drawing/2014/main" id="{1B50CBC5-5D2A-41D3-A784-C56796735677}"/>
              </a:ext>
            </a:extLst>
          </p:cNvPr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 -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přehled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možností pro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studenty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a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absolventy</a:t>
            </a:r>
            <a:endParaRPr lang="sk-SK" sz="2400" b="1">
              <a:solidFill>
                <a:schemeClr val="bg1"/>
              </a:solidFill>
              <a:latin typeface="Open sans"/>
            </a:endParaRPr>
          </a:p>
        </p:txBody>
      </p:sp>
      <p:pic>
        <p:nvPicPr>
          <p:cNvPr id="3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A7DE343A-030C-4606-97B4-14B894F7A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787" y="2333400"/>
            <a:ext cx="2743200" cy="38872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6" descr="Obsah obrázku text&#10;&#10;Popis se vygeneroval automaticky.">
            <a:extLst>
              <a:ext uri="{FF2B5EF4-FFF2-40B4-BE49-F238E27FC236}">
                <a16:creationId xmlns:a16="http://schemas.microsoft.com/office/drawing/2014/main" id="{81D2B311-A841-4D33-89BF-3339CB2C2A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499" y="3764843"/>
            <a:ext cx="7376651" cy="735977"/>
          </a:xfrm>
          <a:prstGeom prst="rect">
            <a:avLst/>
          </a:prstGeom>
        </p:spPr>
      </p:pic>
      <p:sp>
        <p:nvSpPr>
          <p:cNvPr id="7" name="Rovnoramenný trojúhelník 6">
            <a:extLst>
              <a:ext uri="{FF2B5EF4-FFF2-40B4-BE49-F238E27FC236}">
                <a16:creationId xmlns:a16="http://schemas.microsoft.com/office/drawing/2014/main" id="{F8FA8C86-2412-46B1-8EB4-64D37C7F838D}"/>
              </a:ext>
            </a:extLst>
          </p:cNvPr>
          <p:cNvSpPr/>
          <p:nvPr/>
        </p:nvSpPr>
        <p:spPr>
          <a:xfrm rot="16200000">
            <a:off x="3849212" y="3770333"/>
            <a:ext cx="417535" cy="741123"/>
          </a:xfrm>
          <a:prstGeom prst="triangle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257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98F638A7-1D59-4D24-9124-F88C90AB01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42"/>
          <a:stretch/>
        </p:blipFill>
        <p:spPr>
          <a:xfrm>
            <a:off x="-1929" y="-61052"/>
            <a:ext cx="12195858" cy="127581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630517" y="1268361"/>
            <a:ext cx="3978268" cy="24006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5000" b="1">
                <a:latin typeface="Open sans"/>
              </a:rPr>
              <a:t>Životopis </a:t>
            </a:r>
            <a:endParaRPr lang="cs-CZ"/>
          </a:p>
          <a:p>
            <a:r>
              <a:rPr lang="cs-CZ" sz="5000" b="1">
                <a:latin typeface="Open sans"/>
              </a:rPr>
              <a:t>a motivační dopis</a:t>
            </a:r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/>
          <a:srcRect t="7246" b="-161"/>
          <a:stretch/>
        </p:blipFill>
        <p:spPr>
          <a:xfrm>
            <a:off x="682640" y="1092538"/>
            <a:ext cx="6908237" cy="5569373"/>
          </a:xfrm>
          <a:prstGeom prst="rect">
            <a:avLst/>
          </a:prstGeom>
        </p:spPr>
      </p:pic>
      <p:sp>
        <p:nvSpPr>
          <p:cNvPr id="5" name="Obdĺžnik 2">
            <a:extLst>
              <a:ext uri="{FF2B5EF4-FFF2-40B4-BE49-F238E27FC236}">
                <a16:creationId xmlns:a16="http://schemas.microsoft.com/office/drawing/2014/main" id="{940C6BBC-1942-4647-93A7-80710A2859FA}"/>
              </a:ext>
            </a:extLst>
          </p:cNvPr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 -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přehled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možností pro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studenty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a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absolventy</a:t>
            </a:r>
            <a:endParaRPr lang="sk-SK" sz="2400" b="1">
              <a:solidFill>
                <a:schemeClr val="bg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53030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43469B60-37C8-44CB-9D8D-1BAD586E95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268360" y="1474839"/>
            <a:ext cx="10495997" cy="240065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5000" b="1">
                <a:solidFill>
                  <a:srgbClr val="000000"/>
                </a:solidFill>
                <a:latin typeface="Open sans"/>
              </a:rPr>
              <a:t>Europass využívá k popisu dovedností, oborů a kompetencí databázi ESCO</a:t>
            </a:r>
            <a:endParaRPr lang="cs-CZ" sz="5000">
              <a:latin typeface="Open san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268360" y="4076580"/>
            <a:ext cx="9999408" cy="218521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4000">
                <a:solidFill>
                  <a:srgbClr val="000000"/>
                </a:solidFill>
                <a:latin typeface="Open sans"/>
                <a:hlinkClick r:id="rId3"/>
              </a:rPr>
              <a:t>https://ec.europa.eu/esco/portal/home</a:t>
            </a:r>
            <a:endParaRPr lang="pl-PL" sz="4000">
              <a:solidFill>
                <a:srgbClr val="000000"/>
              </a:solidFill>
              <a:latin typeface="Open sans"/>
            </a:endParaRPr>
          </a:p>
          <a:p>
            <a:br>
              <a:rPr lang="pl-PL" sz="3200">
                <a:solidFill>
                  <a:srgbClr val="000000"/>
                </a:solidFill>
                <a:latin typeface="Open sans"/>
              </a:rPr>
            </a:br>
            <a:r>
              <a:rPr lang="pl-PL" sz="3200">
                <a:solidFill>
                  <a:srgbClr val="000000"/>
                </a:solidFill>
                <a:latin typeface="Open sans"/>
              </a:rPr>
              <a:t>ESCO je mnohojazyčný systém pro klasifikaci dovedností, kompetencí, kvalifikací a povolání v EU.</a:t>
            </a:r>
          </a:p>
        </p:txBody>
      </p:sp>
      <p:sp>
        <p:nvSpPr>
          <p:cNvPr id="4" name="Obdĺžnik 2">
            <a:extLst>
              <a:ext uri="{FF2B5EF4-FFF2-40B4-BE49-F238E27FC236}">
                <a16:creationId xmlns:a16="http://schemas.microsoft.com/office/drawing/2014/main" id="{461D7784-A4C3-480A-9388-792365872C5C}"/>
              </a:ext>
            </a:extLst>
          </p:cNvPr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 -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přehled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možností pro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studenty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a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absolventy</a:t>
            </a:r>
            <a:endParaRPr lang="sk-SK" sz="2400" b="1">
              <a:solidFill>
                <a:schemeClr val="bg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56946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DE6A1013-DFDA-4F65-A763-48A7029557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076632" y="1268361"/>
            <a:ext cx="10117394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5000" b="1">
                <a:latin typeface="Open sans"/>
              </a:rPr>
              <a:t>Životopis – reference pracovní zkušenosti, stáže</a:t>
            </a:r>
          </a:p>
        </p:txBody>
      </p:sp>
      <p:sp>
        <p:nvSpPr>
          <p:cNvPr id="6" name="Obdĺžnik 2">
            <a:extLst>
              <a:ext uri="{FF2B5EF4-FFF2-40B4-BE49-F238E27FC236}">
                <a16:creationId xmlns:a16="http://schemas.microsoft.com/office/drawing/2014/main" id="{28089086-524B-4BC8-8714-0DDB855C8E7B}"/>
              </a:ext>
            </a:extLst>
          </p:cNvPr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 -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přehled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možností pro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studenty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a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absolventy</a:t>
            </a:r>
            <a:endParaRPr lang="sk-SK" sz="2400" b="1">
              <a:solidFill>
                <a:schemeClr val="bg1"/>
              </a:solidFill>
              <a:latin typeface="Open sans"/>
            </a:endParaRPr>
          </a:p>
        </p:txBody>
      </p:sp>
      <p:pic>
        <p:nvPicPr>
          <p:cNvPr id="8" name="Obrázek 8" descr="Obsah obrázku text&#10;&#10;Popis se vygeneroval automaticky.">
            <a:extLst>
              <a:ext uri="{FF2B5EF4-FFF2-40B4-BE49-F238E27FC236}">
                <a16:creationId xmlns:a16="http://schemas.microsoft.com/office/drawing/2014/main" id="{2F6D4E41-E10F-4209-8A04-9E1BA3B60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787" y="2902602"/>
            <a:ext cx="6749844" cy="381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64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F85AC417-B995-4AE1-8AD2-43AE8995DB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6" name="Obdĺžnik 2">
            <a:extLst>
              <a:ext uri="{FF2B5EF4-FFF2-40B4-BE49-F238E27FC236}">
                <a16:creationId xmlns:a16="http://schemas.microsoft.com/office/drawing/2014/main" id="{75F082B2-F0AE-4896-9D03-A27F1F0188F4}"/>
              </a:ext>
            </a:extLst>
          </p:cNvPr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dirty="0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 dirty="0">
                <a:solidFill>
                  <a:schemeClr val="bg1"/>
                </a:solidFill>
                <a:latin typeface="Open sans"/>
              </a:rPr>
              <a:t> doklad o stáži</a:t>
            </a:r>
            <a:endParaRPr lang="sk-SK" sz="2400" b="1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5" name="Obrázek 6">
            <a:extLst>
              <a:ext uri="{FF2B5EF4-FFF2-40B4-BE49-F238E27FC236}">
                <a16:creationId xmlns:a16="http://schemas.microsoft.com/office/drawing/2014/main" id="{35FC761B-9E10-1046-9902-F7364E12D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358" y="3625196"/>
            <a:ext cx="2743200" cy="2743200"/>
          </a:xfrm>
          <a:prstGeom prst="rect">
            <a:avLst/>
          </a:prstGeom>
        </p:spPr>
      </p:pic>
      <p:pic>
        <p:nvPicPr>
          <p:cNvPr id="7" name="Obrázek 7">
            <a:extLst>
              <a:ext uri="{FF2B5EF4-FFF2-40B4-BE49-F238E27FC236}">
                <a16:creationId xmlns:a16="http://schemas.microsoft.com/office/drawing/2014/main" id="{C03EA46C-AF50-8685-A51C-8578395914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297" y="1034808"/>
            <a:ext cx="4118759" cy="5777995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8241078E-AE37-4C5D-D1A4-DD9C75C9C94F}"/>
              </a:ext>
            </a:extLst>
          </p:cNvPr>
          <p:cNvSpPr/>
          <p:nvPr/>
        </p:nvSpPr>
        <p:spPr>
          <a:xfrm>
            <a:off x="5547350" y="1031352"/>
            <a:ext cx="5964126" cy="1031923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800" b="1" dirty="0" err="1">
                <a:latin typeface="Open sans"/>
                <a:ea typeface="+mn-lt"/>
                <a:cs typeface="+mn-lt"/>
              </a:rPr>
              <a:t>Záznam</a:t>
            </a:r>
            <a:r>
              <a:rPr lang="pl-PL" sz="2800" b="1" dirty="0">
                <a:latin typeface="Open sans"/>
                <a:ea typeface="+mn-lt"/>
                <a:cs typeface="+mn-lt"/>
              </a:rPr>
              <a:t> </a:t>
            </a:r>
            <a:r>
              <a:rPr lang="pl-PL" sz="2800" b="1" dirty="0" err="1">
                <a:latin typeface="Open sans"/>
                <a:ea typeface="+mn-lt"/>
                <a:cs typeface="+mn-lt"/>
              </a:rPr>
              <a:t>praxe</a:t>
            </a:r>
            <a:r>
              <a:rPr lang="pl-PL" sz="2800" b="1" dirty="0">
                <a:latin typeface="Open sans"/>
                <a:ea typeface="+mn-lt"/>
                <a:cs typeface="+mn-lt"/>
              </a:rPr>
              <a:t> a </a:t>
            </a:r>
            <a:r>
              <a:rPr lang="pl-PL" sz="2800" b="1" dirty="0" err="1">
                <a:latin typeface="Open sans"/>
                <a:ea typeface="+mn-lt"/>
                <a:cs typeface="+mn-lt"/>
              </a:rPr>
              <a:t>pracovních</a:t>
            </a:r>
            <a:r>
              <a:rPr lang="pl-PL" sz="2800" b="1" dirty="0">
                <a:latin typeface="Open sans"/>
                <a:ea typeface="+mn-lt"/>
                <a:cs typeface="+mn-lt"/>
              </a:rPr>
              <a:t> </a:t>
            </a:r>
            <a:r>
              <a:rPr lang="pl-PL" sz="2800" b="1" dirty="0" err="1">
                <a:latin typeface="Open sans"/>
                <a:ea typeface="+mn-lt"/>
                <a:cs typeface="+mn-lt"/>
              </a:rPr>
              <a:t>zkušeností</a:t>
            </a:r>
            <a:r>
              <a:rPr lang="pl-PL" sz="2800" b="1" dirty="0">
                <a:latin typeface="Open sans"/>
                <a:ea typeface="+mn-lt"/>
                <a:cs typeface="+mn-lt"/>
              </a:rPr>
              <a:t>, ...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0664BB25-49EE-B105-B14C-A3B35713C597}"/>
              </a:ext>
            </a:extLst>
          </p:cNvPr>
          <p:cNvSpPr/>
          <p:nvPr/>
        </p:nvSpPr>
        <p:spPr>
          <a:xfrm>
            <a:off x="5547348" y="2291390"/>
            <a:ext cx="5959392" cy="100223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800" b="1" dirty="0" err="1">
                <a:latin typeface="Open sans"/>
                <a:ea typeface="+mn-lt"/>
                <a:cs typeface="+mn-lt"/>
              </a:rPr>
              <a:t>výsledky</a:t>
            </a:r>
            <a:r>
              <a:rPr lang="pl-PL" sz="2800" b="1" dirty="0">
                <a:latin typeface="Open sans"/>
                <a:ea typeface="+mn-lt"/>
                <a:cs typeface="+mn-lt"/>
              </a:rPr>
              <a:t> </a:t>
            </a:r>
            <a:r>
              <a:rPr lang="pl-PL" sz="2800" b="1" dirty="0" err="1">
                <a:latin typeface="Open sans"/>
                <a:ea typeface="+mn-lt"/>
                <a:cs typeface="+mn-lt"/>
              </a:rPr>
              <a:t>soutěží</a:t>
            </a:r>
            <a:r>
              <a:rPr lang="pl-PL" sz="2800" b="1" dirty="0">
                <a:latin typeface="Open sans"/>
                <a:ea typeface="+mn-lt"/>
                <a:cs typeface="+mn-lt"/>
              </a:rPr>
              <a:t>, </a:t>
            </a:r>
            <a:r>
              <a:rPr lang="pl-PL" sz="2800" b="1" dirty="0" err="1">
                <a:latin typeface="Open sans"/>
                <a:ea typeface="+mn-lt"/>
                <a:cs typeface="+mn-lt"/>
              </a:rPr>
              <a:t>dobrovolnictví</a:t>
            </a:r>
            <a:r>
              <a:rPr lang="pl-PL" sz="2800" b="1" dirty="0">
                <a:latin typeface="Open sans"/>
                <a:ea typeface="+mn-lt"/>
                <a:cs typeface="+mn-lt"/>
              </a:rPr>
              <a:t> a </a:t>
            </a:r>
            <a:r>
              <a:rPr lang="pl-PL" sz="2800" b="1" dirty="0" err="1">
                <a:latin typeface="Open sans"/>
                <a:ea typeface="+mn-lt"/>
                <a:cs typeface="+mn-lt"/>
              </a:rPr>
              <a:t>školních</a:t>
            </a:r>
            <a:r>
              <a:rPr lang="pl-PL" sz="2800" b="1" dirty="0">
                <a:latin typeface="Open sans"/>
                <a:ea typeface="+mn-lt"/>
                <a:cs typeface="+mn-lt"/>
              </a:rPr>
              <a:t> </a:t>
            </a:r>
            <a:r>
              <a:rPr lang="pl-PL" sz="2800" b="1" dirty="0" err="1">
                <a:latin typeface="Open sans"/>
                <a:ea typeface="+mn-lt"/>
                <a:cs typeface="+mn-lt"/>
              </a:rPr>
              <a:t>projektů</a:t>
            </a:r>
            <a:r>
              <a:rPr lang="pl-PL" sz="2800" b="1" dirty="0">
                <a:latin typeface="Open sans"/>
                <a:ea typeface="+mn-lt"/>
                <a:cs typeface="+mn-lt"/>
              </a:rPr>
              <a:t> :)</a:t>
            </a:r>
          </a:p>
        </p:txBody>
      </p:sp>
    </p:spTree>
    <p:extLst>
      <p:ext uri="{BB962C8B-B14F-4D97-AF65-F5344CB8AC3E}">
        <p14:creationId xmlns:p14="http://schemas.microsoft.com/office/powerpoint/2010/main" val="2792202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A0924257-985B-4F99-941B-9FC820DDE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endParaRPr lang="sk-SK" sz="2400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169227" y="1779145"/>
            <a:ext cx="7300285" cy="440120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628650" indent="-628650">
              <a:buFont typeface="Arial,Sans-Serif" panose="020F0302020204030204"/>
              <a:buChar char="•"/>
            </a:pPr>
            <a:r>
              <a:rPr lang="cs-CZ" sz="4000" dirty="0">
                <a:ea typeface="+mn-lt"/>
                <a:cs typeface="+mn-lt"/>
              </a:rPr>
              <a:t>digitální podoba PDF</a:t>
            </a:r>
            <a:endParaRPr lang="cs-CZ">
              <a:cs typeface="Calibri" panose="020F0502020204030204"/>
            </a:endParaRPr>
          </a:p>
          <a:p>
            <a:pPr marL="628650" indent="-628650">
              <a:buFont typeface="Arial,Sans-Serif" panose="020F0302020204030204"/>
              <a:buChar char="•"/>
            </a:pPr>
            <a:r>
              <a:rPr lang="cs-CZ" sz="4000" dirty="0">
                <a:ea typeface="+mn-lt"/>
                <a:cs typeface="+mn-lt"/>
              </a:rPr>
              <a:t>moderní design</a:t>
            </a:r>
            <a:endParaRPr lang="cs-CZ">
              <a:cs typeface="Calibri" panose="020F0502020204030204"/>
            </a:endParaRPr>
          </a:p>
          <a:p>
            <a:pPr marL="628650" indent="-628650">
              <a:buFont typeface="Arial,Sans-Serif" panose="020F0302020204030204"/>
              <a:buChar char="•"/>
            </a:pPr>
            <a:r>
              <a:rPr lang="cs-CZ" sz="4000" dirty="0">
                <a:ea typeface="+mn-lt"/>
                <a:cs typeface="+mn-lt"/>
              </a:rPr>
              <a:t>el. podpis tutora, firmy, školy</a:t>
            </a:r>
            <a:endParaRPr lang="en-US" sz="4000" dirty="0">
              <a:ea typeface="+mn-lt"/>
              <a:cs typeface="+mn-lt"/>
            </a:endParaRPr>
          </a:p>
          <a:p>
            <a:pPr marL="628650" indent="-628650">
              <a:buFont typeface="Arial,Sans-Serif" panose="020F0302020204030204"/>
              <a:buChar char="•"/>
            </a:pPr>
            <a:r>
              <a:rPr lang="cs-CZ" sz="4000" dirty="0">
                <a:ea typeface="+mn-lt"/>
                <a:cs typeface="+mn-lt"/>
              </a:rPr>
              <a:t>šablona pro 3 nejčastější typy</a:t>
            </a:r>
          </a:p>
          <a:p>
            <a:pPr marL="628650" indent="-628650">
              <a:buFont typeface="Arial,Sans-Serif" panose="020F0302020204030204"/>
              <a:buChar char="•"/>
            </a:pPr>
            <a:r>
              <a:rPr lang="cs-CZ" sz="4000" dirty="0">
                <a:ea typeface="+mn-lt"/>
                <a:cs typeface="+mn-lt"/>
              </a:rPr>
              <a:t>VOLNĚ KE STAŽENÍ</a:t>
            </a:r>
            <a:endParaRPr lang="en-US" sz="4000" dirty="0">
              <a:ea typeface="+mn-lt"/>
              <a:cs typeface="+mn-lt"/>
            </a:endParaRPr>
          </a:p>
          <a:p>
            <a:pPr marL="628650" indent="-628650">
              <a:buFont typeface="Arial,Sans-Serif" panose="020F0302020204030204"/>
              <a:buChar char="•"/>
            </a:pPr>
            <a:r>
              <a:rPr lang="cs-CZ" sz="4000" dirty="0">
                <a:ea typeface="+mn-lt"/>
                <a:cs typeface="+mn-lt"/>
              </a:rPr>
              <a:t>kompatibilní s e-portfoliem </a:t>
            </a:r>
            <a:br>
              <a:rPr lang="cs-CZ" sz="4000" dirty="0">
                <a:ea typeface="+mn-lt"/>
                <a:cs typeface="+mn-lt"/>
              </a:rPr>
            </a:br>
            <a:r>
              <a:rPr lang="cs-CZ" sz="4000" dirty="0">
                <a:ea typeface="+mn-lt"/>
                <a:cs typeface="+mn-lt"/>
              </a:rPr>
              <a:t>a dalšími službami </a:t>
            </a:r>
            <a:endParaRPr lang="pl-PL" dirty="0">
              <a:cs typeface="Calibri" panose="020F0502020204030204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09924C9-625D-0C86-AE1E-5ADBA89E0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30" y="1296431"/>
            <a:ext cx="3566223" cy="5561569"/>
          </a:xfrm>
          <a:prstGeom prst="rect">
            <a:avLst/>
          </a:prstGeom>
        </p:spPr>
      </p:pic>
      <p:sp>
        <p:nvSpPr>
          <p:cNvPr id="6" name="Obdĺžnik 2">
            <a:extLst>
              <a:ext uri="{FF2B5EF4-FFF2-40B4-BE49-F238E27FC236}">
                <a16:creationId xmlns:a16="http://schemas.microsoft.com/office/drawing/2014/main" id="{5295DE76-1A3B-7FF2-3FF9-9D9985AC19D5}"/>
              </a:ext>
            </a:extLst>
          </p:cNvPr>
          <p:cNvSpPr/>
          <p:nvPr/>
        </p:nvSpPr>
        <p:spPr>
          <a:xfrm>
            <a:off x="521866" y="90768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dirty="0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 dirty="0">
                <a:solidFill>
                  <a:schemeClr val="bg1"/>
                </a:solidFill>
                <a:latin typeface="Open sans"/>
              </a:rPr>
              <a:t> doklad o stáži</a:t>
            </a:r>
            <a:endParaRPr lang="sk-SK" sz="2400" b="1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75790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A0924257-985B-4F99-941B-9FC820DDE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696037" y="86810"/>
            <a:ext cx="11300346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dirty="0" err="1">
                <a:solidFill>
                  <a:schemeClr val="bg1"/>
                </a:solidFill>
                <a:latin typeface="Open sans"/>
              </a:rPr>
              <a:t>Co</a:t>
            </a:r>
            <a:r>
              <a:rPr lang="sk-SK" sz="2400" b="1" dirty="0">
                <a:solidFill>
                  <a:schemeClr val="bg1"/>
                </a:solidFill>
                <a:latin typeface="Open sans"/>
              </a:rPr>
              <a:t> </a:t>
            </a:r>
            <a:r>
              <a:rPr lang="sk-SK" sz="2400" b="1" dirty="0" err="1">
                <a:solidFill>
                  <a:schemeClr val="bg1"/>
                </a:solidFill>
                <a:latin typeface="Open sans"/>
              </a:rPr>
              <a:t>se</a:t>
            </a:r>
            <a:r>
              <a:rPr lang="sk-SK" sz="2400" b="1" dirty="0">
                <a:solidFill>
                  <a:schemeClr val="bg1"/>
                </a:solidFill>
                <a:latin typeface="Open sans"/>
              </a:rPr>
              <a:t> </a:t>
            </a:r>
            <a:r>
              <a:rPr lang="sk-SK" sz="2400" b="1" dirty="0" err="1">
                <a:solidFill>
                  <a:schemeClr val="bg1"/>
                </a:solidFill>
                <a:latin typeface="Open sans"/>
              </a:rPr>
              <a:t>dozvíte</a:t>
            </a:r>
            <a:r>
              <a:rPr lang="sk-SK" sz="2400" b="1" dirty="0">
                <a:solidFill>
                  <a:schemeClr val="bg1"/>
                </a:solidFill>
                <a:latin typeface="Open sans"/>
              </a:rPr>
              <a:t>?</a:t>
            </a:r>
          </a:p>
          <a:p>
            <a:pPr algn="r"/>
            <a:endParaRPr lang="sk-SK" sz="2400" b="1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25430" y="1779145"/>
            <a:ext cx="106574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pl-PL" sz="4000" b="1" dirty="0" err="1">
                <a:solidFill>
                  <a:srgbClr val="004B80"/>
                </a:solidFill>
                <a:latin typeface="Open sans"/>
              </a:rPr>
              <a:t>Dovednosti</a:t>
            </a:r>
            <a:r>
              <a:rPr lang="pl-PL" sz="4000" b="1" dirty="0">
                <a:solidFill>
                  <a:srgbClr val="004B80"/>
                </a:solidFill>
                <a:latin typeface="Open sans"/>
              </a:rPr>
              <a:t> </a:t>
            </a:r>
            <a:r>
              <a:rPr lang="pl-PL" sz="4000" b="1" dirty="0" err="1">
                <a:solidFill>
                  <a:srgbClr val="004B80"/>
                </a:solidFill>
                <a:latin typeface="Open sans"/>
              </a:rPr>
              <a:t>budoucnosti</a:t>
            </a:r>
            <a:endParaRPr lang="pl-PL" sz="4000" dirty="0" err="1">
              <a:solidFill>
                <a:srgbClr val="000000"/>
              </a:solidFill>
              <a:latin typeface="Open sans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pl-PL" sz="4000" dirty="0">
                <a:solidFill>
                  <a:srgbClr val="000000"/>
                </a:solidFill>
                <a:latin typeface="Open sans"/>
              </a:rPr>
              <a:t>Test </a:t>
            </a:r>
            <a:r>
              <a:rPr lang="pl-PL" sz="4000" dirty="0" err="1">
                <a:solidFill>
                  <a:srgbClr val="000000"/>
                </a:solidFill>
                <a:latin typeface="Open sans"/>
              </a:rPr>
              <a:t>digitálních</a:t>
            </a:r>
            <a:r>
              <a:rPr lang="pl-PL" sz="4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pl-PL" sz="4000" dirty="0" err="1">
                <a:solidFill>
                  <a:srgbClr val="000000"/>
                </a:solidFill>
                <a:latin typeface="Open sans"/>
              </a:rPr>
              <a:t>dovedností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pl-PL" sz="4000" b="1" dirty="0" err="1">
                <a:solidFill>
                  <a:srgbClr val="004B80"/>
                </a:solidFill>
                <a:latin typeface="Open sans"/>
              </a:rPr>
              <a:t>Europass</a:t>
            </a:r>
            <a:r>
              <a:rPr lang="pl-PL" sz="4000" b="1" dirty="0">
                <a:solidFill>
                  <a:srgbClr val="004B80"/>
                </a:solidFill>
                <a:latin typeface="Open sans"/>
              </a:rPr>
              <a:t> portfolio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pl-PL" sz="4000" dirty="0" err="1">
                <a:solidFill>
                  <a:srgbClr val="000000"/>
                </a:solidFill>
                <a:latin typeface="Open sans"/>
              </a:rPr>
              <a:t>Doklady</a:t>
            </a:r>
            <a:r>
              <a:rPr lang="pl-PL" sz="4000" dirty="0">
                <a:solidFill>
                  <a:srgbClr val="000000"/>
                </a:solidFill>
                <a:latin typeface="Open sans"/>
              </a:rPr>
              <a:t> o </a:t>
            </a:r>
            <a:r>
              <a:rPr lang="pl-PL" sz="4000" dirty="0" err="1">
                <a:solidFill>
                  <a:srgbClr val="000000"/>
                </a:solidFill>
                <a:latin typeface="Open sans"/>
              </a:rPr>
              <a:t>stáži</a:t>
            </a:r>
          </a:p>
        </p:txBody>
      </p:sp>
      <p:pic>
        <p:nvPicPr>
          <p:cNvPr id="6" name="Obrázek 6" descr="Obsah obrázku text&#10;&#10;Popis se vygeneroval automaticky.">
            <a:extLst>
              <a:ext uri="{FF2B5EF4-FFF2-40B4-BE49-F238E27FC236}">
                <a16:creationId xmlns:a16="http://schemas.microsoft.com/office/drawing/2014/main" id="{BD146903-CE04-AA2F-E0A4-5EA40773B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697" y="2675453"/>
            <a:ext cx="3927389" cy="378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82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3D0FE14-C243-4909-BC0C-7EE15DBF9E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076632" y="1278257"/>
            <a:ext cx="10436341" cy="39395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5000" b="1">
                <a:latin typeface="Open sans"/>
              </a:rPr>
              <a:t>Kde má smysl tyto doklady mít?</a:t>
            </a:r>
          </a:p>
          <a:p>
            <a:endParaRPr lang="cs-CZ" sz="5000" b="1">
              <a:latin typeface="Open sans"/>
            </a:endParaRPr>
          </a:p>
          <a:p>
            <a:r>
              <a:rPr lang="cs-CZ" sz="5000" b="1">
                <a:latin typeface="Open sans"/>
              </a:rPr>
              <a:t>                            Profil </a:t>
            </a:r>
            <a:r>
              <a:rPr lang="cs-CZ" sz="5000" b="1" err="1">
                <a:latin typeface="Open sans"/>
              </a:rPr>
              <a:t>Europass</a:t>
            </a:r>
            <a:r>
              <a:rPr lang="cs-CZ" sz="5000" b="1">
                <a:latin typeface="Open sans"/>
              </a:rPr>
              <a:t> </a:t>
            </a:r>
            <a:br>
              <a:rPr lang="cs-CZ" sz="5000" b="1">
                <a:latin typeface="Open sans"/>
              </a:rPr>
            </a:br>
            <a:r>
              <a:rPr lang="cs-CZ" sz="5000" b="1">
                <a:latin typeface="Open sans"/>
              </a:rPr>
              <a:t>                            a portfolio</a:t>
            </a:r>
            <a:endParaRPr lang="cs-CZ" sz="5000" b="1">
              <a:latin typeface="Open sans"/>
              <a:ea typeface="Open sans"/>
              <a:cs typeface="Open sans"/>
            </a:endParaRPr>
          </a:p>
          <a:p>
            <a:pPr algn="r"/>
            <a:r>
              <a:rPr lang="cs-CZ" sz="5000" b="1">
                <a:latin typeface="Open sans"/>
                <a:hlinkClick r:id="rId4"/>
              </a:rPr>
              <a:t>www.europass.cz</a:t>
            </a:r>
            <a:endParaRPr lang="cs-CZ" sz="5000" b="1">
              <a:latin typeface="Open sans"/>
            </a:endParaRPr>
          </a:p>
        </p:txBody>
      </p:sp>
      <p:sp>
        <p:nvSpPr>
          <p:cNvPr id="2" name="AutoShape 2" descr="https://westeurope1-mediap.svc.ms/transform/thumbnail?provider=spo&amp;inputFormat=jpg&amp;cs=fFNQTw&amp;docid=https%3A%2F%2Fnidv.sharepoint.com%3A443%2F_api%2Fv2.0%2Fdrives%2Fb!VQFiurvjM0a7xsmuV7wSkwkgvJGlTBRLsnCbNvNcx7Nn6SpwwyWjRI8Fnk2ECup4%2Fitems%2F01J6MJ4IXLYP7XKYGJRBA3YU3XTIQCHA6M%3Fversion%3DPublished&amp;access_token=eyJ0eXAiOiJKV1QiLCJhbGciOiJub25lIn0.eyJhdWQiOiIwMDAwMDAwMy0wMDAwLTBmZjEtY2UwMC0wMDAwMDAwMDAwMDAvbmlkdi5zaGFyZXBvaW50LmNvbUBmODY4ODExZS01MzYwLTRhZWEtYTEzNy04OTBiMzQ4NWQ0M2EiLCJpc3MiOiIwMDAwMDAwMy0wMDAwLTBmZjEtY2UwMC0wMDAwMDAwMDAwMDAiLCJuYmYiOiIxNjE2NjE5NjAwIiwiZXhwIjoiMTYxNjY0MTIwMCIsImVuZHBvaW50dXJsIjoiS3VvSnpvdTk0TFdTZ01qQVlrUzduTE5pVjNGOGErbm43c2lQNE5BWEZOND0iLCJlbmRwb2ludHVybExlbmd0aCI6IjExMSIsImlzbG9vcGJhY2siOiJUcnVlIiwidmVyIjoiaGFzaGVkcHJvb2Z0b2tlbiIsInNpdGVpZCI6IlltRTJNakF4TlRVdFpUTmlZaTAwTmpNekxXSmlZell0WXpsaFpUVTNZbU14TWpreiIsInNpZ25pbl9zdGF0ZSI6IltcImttc2lcIl0iLCJuYW1laWQiOiIwIy5mfG1lbWJlcnNoaXB8aXJlbmEucGFsYW5vdmFAbnBpLmN6IiwibmlpIjoibWljcm9zb2Z0LnNoYXJlcG9pbnQiLCJpc3VzZXIiOiJ0cnVlIiwiY2FjaGVrZXkiOiIwaC5mfG1lbWJlcnNoaXB8MTAwMzIwMDA5MzNjYjFhY0BsaXZlLmNvbSIsInR0IjoiMCIsInVzZVBlcnNpc3RlbnRDb29raWUiOiIzIn0.SWc2enpYVU9hTVpBMVF0UWFKVG5FTEwyUXBQYVZwb2ZKQUlaSEdrdXRHOD0&amp;encodeFailures=1&amp;srcWidth=&amp;srcHeight=&amp;width=665&amp;height=577&amp;action=Acces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ĺžnik 2">
            <a:extLst>
              <a:ext uri="{FF2B5EF4-FFF2-40B4-BE49-F238E27FC236}">
                <a16:creationId xmlns:a16="http://schemas.microsoft.com/office/drawing/2014/main" id="{11F925E7-9ACF-4C7B-A0BB-C2353BD32334}"/>
              </a:ext>
            </a:extLst>
          </p:cNvPr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 -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přehled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možností pro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studenty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a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absolventy</a:t>
            </a:r>
            <a:endParaRPr lang="sk-SK" sz="2400" b="1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10" name="AutoShape 10" descr="data:image/svg+xml;charset=utf8,%20%3Csvg%20width%3D'205'%20height%3D'203'%20xmlns%3D'http%3A%2F%2Fwww.w3.org%2F2000%2Fsvg'%20xmlns%3Axlink%3D'http%3A%2F%2Fwww.w3.org%2F1999%2Fxlink'%20overflow%3D'hidden'%3E%3Cdefs%3E%3CclipPath%20id%3D'clip0'%3E%3Crect%20x%3D'0'%20y%3D'0'%20width%3D'205'%20height%3D'203'%2F%3E%3C%2FclipPath%3E%3C%2Fdefs%3E%3Cg%20clip-path%3D'url(%23clip0)'%3E%3Cpath%20d%3D'M31.7187%2059.1026C35.9177%2059.0971%2039.7155%2056.6072%2041.3951%2052.7589L50.75%2052.7589C53.0858%2052.7589%2054.9792%2054.6522%2054.9792%2056.988L54.9792%2084.7652C57.1362%2083.9705%2059.386%2083.4552%2061.6739%2083.2321%2062.085%2081.3474%2062.6754%2079.5064%2063.4375%2077.7342L63.4375%2056.988C63.4292%2049.9843%2057.7537%2044.3088%2050.75%2044.3005L41.3951%2044.3005C39.0593%2038.9487%2032.8274%2036.5038%2027.4756%2038.8394%2022.1238%2041.1752%2019.6789%2047.4071%2022.0147%2052.7589%2023.6983%2056.6165%2027.5097%2059.1081%2031.7187%2059.1026Z'%20transform%3D'matrix(1.00985%200%200%201%20-2.23097e-05%202.62467e-06)'%2F%3E%3Cpath%20d%3D'M39.9445%20121.015C39.8493%20120.819%2039.7732%20120.62%2039.6844%20120.426L23.2604%20120.426C20.9247%20120.426%2019.0313%20118.532%2019.0313%20116.196L19.0313%20104.727C24.383%20102.391%2026.8279%2096.1592%2024.4924%2090.8074%2022.1566%2085.4556%2015.9247%2083.0107%2010.5729%2085.3463%205.22114%2087.682%202.77613%2093.9139%205.11184%2099.2657%206.17843%20101.71%208.12905%20103.66%2010.5729%20104.727L10.5729%20116.196C10.5811%20123.2%2016.2567%20128.876%2023.2604%20128.884L45.73%20128.884C43.3289%20126.644%2041.367%20123.975%2039.9445%20121.015Z'%20transform%3D'matrix(1.00985%200%200%201%20-2.23097e-05%202.62467e-06)'%2F%3E%3Cpath%20d%3D'M93.0417%2032.831%2093.0417%2059.1703C95.9164%2059.2752%2098.7629%2059.7776%20101.5%2060.6632L101.5%2032.831C106.852%2030.4953%20109.297%2024.2634%20106.961%2018.9116%20104.625%2013.5598%2098.3935%2011.1148%2093.0417%2013.4505%2087.6899%2015.7863%2085.245%2022.0181%2087.5805%2027.3699%2088.6471%2029.8137%2090.5978%2031.7644%2093.0417%2032.831Z'%20transform%3D'matrix(1.00985%200%200%201%20-2.23097e-05%202.62467e-06)'%2F%3E%3Cpath%20d%3D'M135.883%2075.9135C136.424%2076.2942%20136.94%2076.7044%20137.448%2077.1189L137.448%2069.6755C137.448%2067.3398%20139.341%2065.4464%20141.677%2065.4464L154.365%2065.4464C161.368%2065.4381%20167.044%2059.7626%20167.052%2052.7589L167.052%2049.7477C172.404%2047.4119%20174.849%2041.18%20172.513%2035.8282%20170.177%2030.4764%20163.946%2028.0315%20158.594%2030.3671%20153.242%2032.7029%20150.797%2038.9348%20153.133%2044.2866%20154.199%2046.7304%20156.15%2048.6811%20158.594%2049.7477L158.594%2052.7589C158.594%2055.0946%20156.7%2056.988%20154.365%2056.988L141.677%2056.988C134.673%2056.995%20128.997%2062.6714%20128.99%2069.6755L128.99%2072.4583C131.442%2073.272%20133.764%2074.4359%20135.883%2075.9135Z'%20transform%3D'matrix(1.00985%200%200%201%20-2.23097e-05%202.62467e-06)'%2F%3E%3Cpath%20d%3D'M71.8958%20136.196%2071.8958%20141.571C71.8958%20143.907%2070.0024%20145.801%2067.6667%20145.801L54.9792%20145.801C47.975%20145.807%2042.2986%20151.484%2042.2917%20158.488L42.2917%20161.499C36.9399%20163.835%2034.495%20170.067%2036.8305%20175.419%2039.1663%20180.77%2045.3982%20183.215%2050.75%20180.88%2056.1018%20178.544%2058.5467%20172.312%2056.2111%20166.96%2055.1445%20164.516%2053.1938%20162.566%2050.75%20161.499L50.75%20158.488C50.75%20156.152%2052.6434%20154.259%2054.9792%20154.259L67.6667%20154.259C74.6704%20154.251%2080.3459%20148.575%2080.3542%20141.571L80.3542%20136.196Z'%20transform%3D'matrix(1.00985%200%200%201%20-2.23097e-05%202.62467e-06)'%2F%3E%3Cpath%20d%3D'M188.198%2090.8214C183.999%2090.8268%20180.201%2093.3168%20178.522%2097.1651L157.56%2097.1651C160.134%2099.4968%20162.135%20102.392%20163.407%20105.623L178.522%20105.623C180.857%20110.975%20187.089%20113.42%20192.441%20111.085%20197.793%20108.749%20200.238%20102.517%20197.902%2097.1651%20196.219%2093.3075%20192.407%2090.8158%20188.198%2090.8214Z'%20transform%3D'matrix(1.00985%200%200%201%20-2.23097e-05%202.62467e-06)'%2F%3E%3Cpath%20d%3D'M169.167%20147.915C164.968%20147.921%20161.17%20150.411%20159.49%20154.259L150.135%20154.259C147.8%20154.259%20145.906%20152.365%20145.906%20150.03L145.906%20135.877C144.698%20136.082%20143.476%20136.189%20142.25%20136.196L137.448%20136.196%20137.448%20150.03C137.456%20157.033%20143.132%20162.709%20150.135%20162.717L159.49%20162.717C161.826%20168.069%20168.058%20170.514%20173.41%20168.178%20178.762%20165.843%20181.206%20159.611%20178.871%20154.259%20177.187%20150.401%20173.376%20147.91%20169.167%20147.915Z'%20transform%3D'matrix(1.00985%200%200%201%20-2.23097e-05%202.62467e-06)'%2F%3E%3Cpath%20d%3D'M112.073%20167.843%20112.073%20136.196%20103.615%20136.196%20103.615%20167.843C98.2628%20170.179%2095.8179%20176.411%2098.1535%20181.762%20100.489%20187.114%20106.721%20189.559%20112.073%20187.223%20117.425%20184.888%20119.87%20178.656%20117.534%20173.304%20116.467%20170.86%20114.517%20168.91%20112.073%20167.843Z'%20transform%3D'matrix(1.00985%200%200%201%20-2.23097e-05%202.62467e-06)'%2F%3E%3Cpath%20d%3D'M142.25%2097.5796C141.795%2097.5679%20141.34%2097.5906%20140.888%2097.6472L140.888%2097.5796C140.877%2091.0081%20137.651%2084.8576%20132.252%2081.1112%20126.815%2077.3316%20119.895%2076.3881%20113.644%2078.5737%20108.395%2068.6307%2097.0771%2063.5062%2086.1418%2066.1209%2075.2267%2068.6432%2067.4561%2078.3083%2067.3368%2089.5103L67.3368%2089.7218C59.8744%2088.5372%2052.3636%2091.5414%2047.7769%2097.5457%2043.2375%20103.509%2042.4209%20111.512%2045.6623%20118.269%2048.9503%20125.059%2055.7108%20129.487%2063.2493%20129.787L69.7813%20129.854%20142.25%20129.854C151.163%20129.956%20158.47%20122.814%20158.572%20113.902%20158.674%20104.989%20151.532%2097.6815%20142.62%2097.5796%20142.496%2097.5781%20142.373%2097.5781%20142.25%2097.5796Z'%20transform%3D'matrix(1.00985%200%200%201%20-2.23097e-05%202.62467e-06)'%2F%3E%3C%2Fg%3E%3C%2Fsvg%3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AutoShape 12" descr="data:image/svg+xml;charset=utf8,%20%3Csvg%20width%3D'205'%20height%3D'203'%20xmlns%3D'http%3A%2F%2Fwww.w3.org%2F2000%2Fsvg'%20xmlns%3Axlink%3D'http%3A%2F%2Fwww.w3.org%2F1999%2Fxlink'%20overflow%3D'hidden'%3E%3Cdefs%3E%3CclipPath%20id%3D'clip0'%3E%3Crect%20x%3D'0'%20y%3D'0'%20width%3D'205'%20height%3D'203'%2F%3E%3C%2FclipPath%3E%3C%2Fdefs%3E%3Cg%20clip-path%3D'url(%23clip0)'%3E%3Cpath%20d%3D'M31.7187%2059.1026C35.9177%2059.0971%2039.7155%2056.6072%2041.3951%2052.7589L50.75%2052.7589C53.0858%2052.7589%2054.9792%2054.6522%2054.9792%2056.988L54.9792%2084.7652C57.1362%2083.9705%2059.386%2083.4552%2061.6739%2083.2321%2062.085%2081.3474%2062.6754%2079.5064%2063.4375%2077.7342L63.4375%2056.988C63.4292%2049.9843%2057.7537%2044.3088%2050.75%2044.3005L41.3951%2044.3005C39.0593%2038.9487%2032.8274%2036.5038%2027.4756%2038.8394%2022.1238%2041.1752%2019.6789%2047.4071%2022.0147%2052.7589%2023.6983%2056.6165%2027.5097%2059.1081%2031.7187%2059.1026Z'%20transform%3D'matrix(1.00985%200%200%201%20-2.23097e-05%202.62467e-06)'%2F%3E%3Cpath%20d%3D'M39.9445%20121.015C39.8493%20120.819%2039.7732%20120.62%2039.6844%20120.426L23.2604%20120.426C20.9247%20120.426%2019.0313%20118.532%2019.0313%20116.196L19.0313%20104.727C24.383%20102.391%2026.8279%2096.1592%2024.4924%2090.8074%2022.1566%2085.4556%2015.9247%2083.0107%2010.5729%2085.3463%205.22114%2087.682%202.77613%2093.9139%205.11184%2099.2657%206.17843%20101.71%208.12905%20103.66%2010.5729%20104.727L10.5729%20116.196C10.5811%20123.2%2016.2567%20128.876%2023.2604%20128.884L45.73%20128.884C43.3289%20126.644%2041.367%20123.975%2039.9445%20121.015Z'%20transform%3D'matrix(1.00985%200%200%201%20-2.23097e-05%202.62467e-06)'%2F%3E%3Cpath%20d%3D'M93.0417%2032.831%2093.0417%2059.1703C95.9164%2059.2752%2098.7629%2059.7776%20101.5%2060.6632L101.5%2032.831C106.852%2030.4953%20109.297%2024.2634%20106.961%2018.9116%20104.625%2013.5598%2098.3935%2011.1148%2093.0417%2013.4505%2087.6899%2015.7863%2085.245%2022.0181%2087.5805%2027.3699%2088.6471%2029.8137%2090.5978%2031.7644%2093.0417%2032.831Z'%20transform%3D'matrix(1.00985%200%200%201%20-2.23097e-05%202.62467e-06)'%2F%3E%3Cpath%20d%3D'M135.883%2075.9135C136.424%2076.2942%20136.94%2076.7044%20137.448%2077.1189L137.448%2069.6755C137.448%2067.3398%20139.341%2065.4464%20141.677%2065.4464L154.365%2065.4464C161.368%2065.4381%20167.044%2059.7626%20167.052%2052.7589L167.052%2049.7477C172.404%2047.4119%20174.849%2041.18%20172.513%2035.8282%20170.177%2030.4764%20163.946%2028.0315%20158.594%2030.3671%20153.242%2032.7029%20150.797%2038.9348%20153.133%2044.2866%20154.199%2046.7304%20156.15%2048.6811%20158.594%2049.7477L158.594%2052.7589C158.594%2055.0946%20156.7%2056.988%20154.365%2056.988L141.677%2056.988C134.673%2056.995%20128.997%2062.6714%20128.99%2069.6755L128.99%2072.4583C131.442%2073.272%20133.764%2074.4359%20135.883%2075.9135Z'%20transform%3D'matrix(1.00985%200%200%201%20-2.23097e-05%202.62467e-06)'%2F%3E%3Cpath%20d%3D'M71.8958%20136.196%2071.8958%20141.571C71.8958%20143.907%2070.0024%20145.801%2067.6667%20145.801L54.9792%20145.801C47.975%20145.807%2042.2986%20151.484%2042.2917%20158.488L42.2917%20161.499C36.9399%20163.835%2034.495%20170.067%2036.8305%20175.419%2039.1663%20180.77%2045.3982%20183.215%2050.75%20180.88%2056.1018%20178.544%2058.5467%20172.312%2056.2111%20166.96%2055.1445%20164.516%2053.1938%20162.566%2050.75%20161.499L50.75%20158.488C50.75%20156.152%2052.6434%20154.259%2054.9792%20154.259L67.6667%20154.259C74.6704%20154.251%2080.3459%20148.575%2080.3542%20141.571L80.3542%20136.196Z'%20transform%3D'matrix(1.00985%200%200%201%20-2.23097e-05%202.62467e-06)'%2F%3E%3Cpath%20d%3D'M188.198%2090.8214C183.999%2090.8268%20180.201%2093.3168%20178.522%2097.1651L157.56%2097.1651C160.134%2099.4968%20162.135%20102.392%20163.407%20105.623L178.522%20105.623C180.857%20110.975%20187.089%20113.42%20192.441%20111.085%20197.793%20108.749%20200.238%20102.517%20197.902%2097.1651%20196.219%2093.3075%20192.407%2090.8158%20188.198%2090.8214Z'%20transform%3D'matrix(1.00985%200%200%201%20-2.23097e-05%202.62467e-06)'%2F%3E%3Cpath%20d%3D'M169.167%20147.915C164.968%20147.921%20161.17%20150.411%20159.49%20154.259L150.135%20154.259C147.8%20154.259%20145.906%20152.365%20145.906%20150.03L145.906%20135.877C144.698%20136.082%20143.476%20136.189%20142.25%20136.196L137.448%20136.196%20137.448%20150.03C137.456%20157.033%20143.132%20162.709%20150.135%20162.717L159.49%20162.717C161.826%20168.069%20168.058%20170.514%20173.41%20168.178%20178.762%20165.843%20181.206%20159.611%20178.871%20154.259%20177.187%20150.401%20173.376%20147.91%20169.167%20147.915Z'%20transform%3D'matrix(1.00985%200%200%201%20-2.23097e-05%202.62467e-06)'%2F%3E%3Cpath%20d%3D'M112.073%20167.843%20112.073%20136.196%20103.615%20136.196%20103.615%20167.843C98.2628%20170.179%2095.8179%20176.411%2098.1535%20181.762%20100.489%20187.114%20106.721%20189.559%20112.073%20187.223%20117.425%20184.888%20119.87%20178.656%20117.534%20173.304%20116.467%20170.86%20114.517%20168.91%20112.073%20167.843Z'%20transform%3D'matrix(1.00985%200%200%201%20-2.23097e-05%202.62467e-06)'%2F%3E%3Cpath%20d%3D'M142.25%2097.5796C141.795%2097.5679%20141.34%2097.5906%20140.888%2097.6472L140.888%2097.5796C140.877%2091.0081%20137.651%2084.8576%20132.252%2081.1112%20126.815%2077.3316%20119.895%2076.3881%20113.644%2078.5737%20108.395%2068.6307%2097.0771%2063.5062%2086.1418%2066.1209%2075.2267%2068.6432%2067.4561%2078.3083%2067.3368%2089.5103L67.3368%2089.7218C59.8744%2088.5372%2052.3636%2091.5414%2047.7769%2097.5457%2043.2375%20103.509%2042.4209%20111.512%2045.6623%20118.269%2048.9503%20125.059%2055.7108%20129.487%2063.2493%20129.787L69.7813%20129.854%20142.25%20129.854C151.163%20129.956%20158.47%20122.814%20158.572%20113.902%20158.674%20104.989%20151.532%2097.6815%20142.62%2097.5796%20142.496%2097.5781%20142.373%2097.5781%20142.25%2097.5796Z'%20transform%3D'matrix(1.00985%200%200%201%20-2.23097e-05%202.62467e-06)'%2F%3E%3C%2Fg%3E%3C%2Fsvg%3E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2787445" y="3244334"/>
            <a:ext cx="3427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/>
              <a:t> </a:t>
            </a:r>
          </a:p>
        </p:txBody>
      </p:sp>
      <p:pic>
        <p:nvPicPr>
          <p:cNvPr id="7" name="Obrázek 7">
            <a:extLst>
              <a:ext uri="{FF2B5EF4-FFF2-40B4-BE49-F238E27FC236}">
                <a16:creationId xmlns:a16="http://schemas.microsoft.com/office/drawing/2014/main" id="{A86DE014-07BA-47B6-A907-0E8E93B5C0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3916" y="3050475"/>
            <a:ext cx="3438895" cy="3448791"/>
          </a:xfrm>
          <a:prstGeom prst="rect">
            <a:avLst/>
          </a:prstGeom>
          <a:ln w="28575"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2346338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5">
            <a:extLst>
              <a:ext uri="{FF2B5EF4-FFF2-40B4-BE49-F238E27FC236}">
                <a16:creationId xmlns:a16="http://schemas.microsoft.com/office/drawing/2014/main" id="{D28A8871-4472-442A-972D-71EDB6FA0E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>
          <a:xfrm>
            <a:off x="1499611" y="1236717"/>
            <a:ext cx="9526139" cy="58785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cs-CZ" sz="3600" b="1">
                <a:latin typeface="Open sans"/>
              </a:rPr>
              <a:t>Co na to personalisté?</a:t>
            </a:r>
            <a:endParaRPr lang="cs-CZ" sz="3600">
              <a:latin typeface="Open sans"/>
            </a:endParaRPr>
          </a:p>
          <a:p>
            <a:pPr algn="just"/>
            <a:r>
              <a:rPr lang="cs-CZ" sz="3200">
                <a:latin typeface="Open sans"/>
              </a:rPr>
              <a:t>“Jsme rádi, když umí uchazeč své zkušenosti </a:t>
            </a:r>
            <a:br>
              <a:rPr lang="cs-CZ" sz="3200">
                <a:latin typeface="Open sans"/>
              </a:rPr>
            </a:br>
            <a:r>
              <a:rPr lang="cs-CZ" sz="3200">
                <a:latin typeface="Open sans"/>
              </a:rPr>
              <a:t>a dovednosti popsat a doložit. Když se náhodou nehodí přesně na pozici, na kterou se původně hlásil, často zvažujeme, zda by nebyl vhodný </a:t>
            </a:r>
            <a:br>
              <a:rPr lang="cs-CZ" sz="3200">
                <a:latin typeface="Open sans"/>
              </a:rPr>
            </a:br>
            <a:r>
              <a:rPr lang="cs-CZ" sz="3200">
                <a:latin typeface="Open sans"/>
              </a:rPr>
              <a:t>na jinou, kterou také obsazujeme. Pokud má své znalosti a dovednosti přesně popsané </a:t>
            </a:r>
            <a:br>
              <a:rPr lang="cs-CZ" sz="3200">
                <a:latin typeface="Open sans"/>
              </a:rPr>
            </a:br>
            <a:r>
              <a:rPr lang="cs-CZ" sz="3200">
                <a:latin typeface="Open sans"/>
              </a:rPr>
              <a:t>a doložené, je jednodušší pro něj takovou alternativu nalézt.“ </a:t>
            </a:r>
            <a:endParaRPr lang="cs-CZ" sz="2800" b="1">
              <a:latin typeface="Open sans"/>
            </a:endParaRPr>
          </a:p>
          <a:p>
            <a:endParaRPr lang="cs-CZ" sz="2800" b="1">
              <a:latin typeface="Open sans"/>
              <a:cs typeface="Times New Roman"/>
            </a:endParaRPr>
          </a:p>
          <a:p>
            <a:r>
              <a:rPr lang="cs-CZ" sz="2800" b="1">
                <a:latin typeface="Open sans"/>
              </a:rPr>
              <a:t>Tereza T., personalistka, Brno</a:t>
            </a:r>
          </a:p>
          <a:p>
            <a:pPr lvl="0" algn="just">
              <a:spcAft>
                <a:spcPts val="1200"/>
              </a:spcAft>
            </a:pPr>
            <a:endParaRPr lang="sk-SK" sz="2800" b="1">
              <a:latin typeface="Open san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ĺžnik 2">
            <a:extLst>
              <a:ext uri="{FF2B5EF4-FFF2-40B4-BE49-F238E27FC236}">
                <a16:creationId xmlns:a16="http://schemas.microsoft.com/office/drawing/2014/main" id="{FA5F4599-33A6-4B33-9109-85DFF8419C0F}"/>
              </a:ext>
            </a:extLst>
          </p:cNvPr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na trhu práce</a:t>
            </a:r>
          </a:p>
        </p:txBody>
      </p:sp>
    </p:spTree>
    <p:extLst>
      <p:ext uri="{BB962C8B-B14F-4D97-AF65-F5344CB8AC3E}">
        <p14:creationId xmlns:p14="http://schemas.microsoft.com/office/powerpoint/2010/main" val="896292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98F638A7-1D59-4D24-9124-F88C90AB01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219079" y="1268361"/>
            <a:ext cx="10117400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5000" b="1">
                <a:latin typeface="Open sans"/>
              </a:rPr>
              <a:t>Kontaktujte naše </a:t>
            </a:r>
            <a:br>
              <a:rPr lang="cs-CZ" sz="5000" b="1">
                <a:latin typeface="Open sans"/>
              </a:rPr>
            </a:br>
            <a:r>
              <a:rPr lang="cs-CZ" sz="5000" b="1">
                <a:latin typeface="Open sans"/>
              </a:rPr>
              <a:t>klientské centrum</a:t>
            </a:r>
            <a:endParaRPr lang="cs-CZ" sz="5400"/>
          </a:p>
        </p:txBody>
      </p:sp>
      <p:sp>
        <p:nvSpPr>
          <p:cNvPr id="5" name="Obdĺžnik 2">
            <a:extLst>
              <a:ext uri="{FF2B5EF4-FFF2-40B4-BE49-F238E27FC236}">
                <a16:creationId xmlns:a16="http://schemas.microsoft.com/office/drawing/2014/main" id="{940C6BBC-1942-4647-93A7-80710A2859FA}"/>
              </a:ext>
            </a:extLst>
          </p:cNvPr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endParaRPr lang="sk-SK" sz="2400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2DB8DAB-EE87-4B48-AC98-1DC8A46BB2D9}"/>
              </a:ext>
            </a:extLst>
          </p:cNvPr>
          <p:cNvSpPr txBox="1"/>
          <p:nvPr/>
        </p:nvSpPr>
        <p:spPr>
          <a:xfrm>
            <a:off x="1219079" y="2357824"/>
            <a:ext cx="7226576" cy="33547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cs-CZ" sz="2800">
              <a:latin typeface="Open Sans"/>
              <a:ea typeface="Open Sans"/>
              <a:cs typeface="Open Sans"/>
            </a:endParaRPr>
          </a:p>
          <a:p>
            <a:endParaRPr lang="cs-CZ" sz="2800">
              <a:latin typeface="Open Sans"/>
              <a:ea typeface="Open Sans"/>
              <a:cs typeface="Open Sans"/>
            </a:endParaRPr>
          </a:p>
          <a:p>
            <a:r>
              <a:rPr lang="cs-CZ" sz="2800">
                <a:latin typeface="Open Sans"/>
                <a:ea typeface="Open Sans"/>
                <a:cs typeface="Open Sans"/>
              </a:rPr>
              <a:t>Tel.: +420 773 765 000</a:t>
            </a:r>
            <a:endParaRPr lang="cs-CZ" sz="2800">
              <a:latin typeface="Open Sans"/>
              <a:ea typeface="Open Sans" panose="020B0606030504020204" pitchFamily="34" charset="0"/>
              <a:cs typeface="Open Sans"/>
            </a:endParaRPr>
          </a:p>
          <a:p>
            <a:r>
              <a:rPr lang="cs-CZ" sz="2800">
                <a:latin typeface="Open Sans"/>
                <a:ea typeface="Open Sans"/>
                <a:cs typeface="Open Sans"/>
              </a:rPr>
              <a:t>E-mail: </a:t>
            </a:r>
            <a:r>
              <a:rPr lang="cs-CZ" sz="2800">
                <a:latin typeface="Open Sans"/>
                <a:ea typeface="Open Sans"/>
                <a:cs typeface="Open Sans"/>
                <a:hlinkClick r:id="rId4"/>
              </a:rPr>
              <a:t>europass@npi.cz</a:t>
            </a:r>
            <a:endParaRPr lang="cs-CZ" sz="2800">
              <a:latin typeface="Open Sans"/>
              <a:ea typeface="Open Sans"/>
              <a:cs typeface="Open Sans"/>
            </a:endParaRPr>
          </a:p>
          <a:p>
            <a:endParaRPr lang="cs-CZ" sz="2800">
              <a:latin typeface="Open Sans"/>
              <a:ea typeface="Open Sans" panose="020B0606030504020204" pitchFamily="34" charset="0"/>
              <a:cs typeface="Open Sans"/>
            </a:endParaRPr>
          </a:p>
          <a:p>
            <a:r>
              <a:rPr lang="cs-CZ" sz="2800">
                <a:latin typeface="Open Sans"/>
                <a:ea typeface="Open Sans"/>
                <a:cs typeface="Open Sans"/>
                <a:hlinkClick r:id="rId5"/>
              </a:rPr>
              <a:t>www.europass.cz</a:t>
            </a:r>
            <a:endParaRPr lang="cs-CZ" sz="2800">
              <a:latin typeface="Open Sans"/>
              <a:ea typeface="Open Sans"/>
              <a:cs typeface="Open Sans"/>
            </a:endParaRPr>
          </a:p>
          <a:p>
            <a:r>
              <a:rPr lang="cs-CZ" sz="2800">
                <a:latin typeface="Open Sans"/>
                <a:ea typeface="Open Sans" panose="020B0606030504020204" pitchFamily="34" charset="0"/>
                <a:cs typeface="Open Sans"/>
                <a:hlinkClick r:id="rId6"/>
              </a:rPr>
              <a:t>www.eqf.cz</a:t>
            </a:r>
            <a:r>
              <a:rPr lang="cs-CZ" sz="2800">
                <a:latin typeface="Open Sans"/>
                <a:ea typeface="Open Sans" panose="020B0606030504020204" pitchFamily="34" charset="0"/>
                <a:cs typeface="Open Sans"/>
              </a:rPr>
              <a:t> </a:t>
            </a:r>
            <a:endParaRPr lang="cs-CZ" sz="2800">
              <a:latin typeface="Calibri"/>
              <a:ea typeface="Open Sans" panose="020B0606030504020204" pitchFamily="34" charset="0"/>
              <a:cs typeface="Calibri"/>
            </a:endParaRPr>
          </a:p>
          <a:p>
            <a:endParaRPr lang="cs-CZ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Obrázek 6" descr="Obsah obrázku text, elektronika&#10;&#10;Popis byl vytvořen automaticky">
            <a:extLst>
              <a:ext uri="{FF2B5EF4-FFF2-40B4-BE49-F238E27FC236}">
                <a16:creationId xmlns:a16="http://schemas.microsoft.com/office/drawing/2014/main" id="{0F7B49B6-CB87-2293-0800-E571E0C87D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638" y="1757779"/>
            <a:ext cx="4340126" cy="368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81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obrazovka&#10;&#10;Popis se vygeneroval automaticky.">
            <a:extLst>
              <a:ext uri="{FF2B5EF4-FFF2-40B4-BE49-F238E27FC236}">
                <a16:creationId xmlns:a16="http://schemas.microsoft.com/office/drawing/2014/main" id="{AB9CA245-1979-4EF8-B3C1-55B7D7C51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" t="7547" r="-27" b="60"/>
          <a:stretch/>
        </p:blipFill>
        <p:spPr>
          <a:xfrm>
            <a:off x="-11273" y="-122596"/>
            <a:ext cx="12200362" cy="614225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16908" y="3164332"/>
            <a:ext cx="9144000" cy="1714873"/>
          </a:xfrm>
        </p:spPr>
        <p:txBody>
          <a:bodyPr>
            <a:normAutofit fontScale="90000"/>
          </a:bodyPr>
          <a:lstStyle/>
          <a:p>
            <a:r>
              <a:rPr lang="sk-SK" err="1">
                <a:latin typeface="Open sans"/>
              </a:rPr>
              <a:t>Stay</a:t>
            </a:r>
            <a:r>
              <a:rPr lang="sk-SK">
                <a:latin typeface="Open sans"/>
              </a:rPr>
              <a:t> </a:t>
            </a:r>
            <a:r>
              <a:rPr lang="sk-SK" err="1">
                <a:latin typeface="Open sans"/>
              </a:rPr>
              <a:t>healthy</a:t>
            </a:r>
            <a:r>
              <a:rPr lang="sk-SK">
                <a:latin typeface="Open sans"/>
              </a:rPr>
              <a:t> </a:t>
            </a:r>
            <a:br>
              <a:rPr lang="sk-SK">
                <a:latin typeface="Open sans"/>
              </a:rPr>
            </a:br>
            <a:r>
              <a:rPr lang="sk-SK">
                <a:latin typeface="Open sans"/>
              </a:rPr>
              <a:t>and </a:t>
            </a:r>
            <a:r>
              <a:rPr lang="sk-SK" err="1">
                <a:latin typeface="Open sans"/>
              </a:rPr>
              <a:t>stay</a:t>
            </a:r>
            <a:r>
              <a:rPr lang="sk-SK">
                <a:latin typeface="Open sans"/>
              </a:rPr>
              <a:t> </a:t>
            </a:r>
            <a:r>
              <a:rPr lang="sk-SK" err="1">
                <a:latin typeface="Open sans"/>
              </a:rPr>
              <a:t>skilled</a:t>
            </a:r>
            <a:endParaRPr lang="sk-SK">
              <a:latin typeface="Open sans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943" y="5499996"/>
            <a:ext cx="2172173" cy="106608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908" y="5499124"/>
            <a:ext cx="5102942" cy="107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13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A0924257-985B-4F99-941B-9FC820DDE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err="1">
                <a:solidFill>
                  <a:schemeClr val="bg1"/>
                </a:solidFill>
                <a:latin typeface="Open sans"/>
              </a:rPr>
              <a:t>Dovednosti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budoucnosti</a:t>
            </a:r>
            <a:endParaRPr lang="cs-CZ" err="1">
              <a:solidFill>
                <a:schemeClr val="bg1"/>
              </a:solidFill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727E2DF-F595-7FE4-DE2B-C47DD9534798}"/>
              </a:ext>
            </a:extLst>
          </p:cNvPr>
          <p:cNvSpPr/>
          <p:nvPr/>
        </p:nvSpPr>
        <p:spPr>
          <a:xfrm>
            <a:off x="923648" y="1710828"/>
            <a:ext cx="3132754" cy="1676839"/>
          </a:xfrm>
          <a:prstGeom prst="rect">
            <a:avLst/>
          </a:prstGeom>
          <a:solidFill>
            <a:srgbClr val="F296C0"/>
          </a:solidFill>
          <a:ln>
            <a:solidFill>
              <a:srgbClr val="F296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l-PL" sz="4400" b="1">
                <a:solidFill>
                  <a:schemeClr val="tx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Měkké dovednosti</a:t>
            </a:r>
            <a:endParaRPr lang="cs-CZ" sz="4400" b="1">
              <a:solidFill>
                <a:schemeClr val="tx1"/>
              </a:solidFill>
              <a:latin typeface="Open sans"/>
              <a:ea typeface="Open sans"/>
              <a:cs typeface="Calibri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42D2D02-2429-D25E-B208-BCA8E05257C3}"/>
              </a:ext>
            </a:extLst>
          </p:cNvPr>
          <p:cNvSpPr/>
          <p:nvPr/>
        </p:nvSpPr>
        <p:spPr>
          <a:xfrm>
            <a:off x="4514697" y="4155166"/>
            <a:ext cx="3117497" cy="1815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l-PL" sz="4400" b="1">
                <a:solidFill>
                  <a:schemeClr val="tx1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Digitální dovednosti</a:t>
            </a:r>
            <a:endParaRPr lang="cs-CZ" sz="4400" b="1">
              <a:solidFill>
                <a:schemeClr val="tx1"/>
              </a:solidFill>
              <a:cs typeface="Calibri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4EECA66-4516-8DA9-2099-31C6106B0E2D}"/>
              </a:ext>
            </a:extLst>
          </p:cNvPr>
          <p:cNvSpPr/>
          <p:nvPr/>
        </p:nvSpPr>
        <p:spPr>
          <a:xfrm>
            <a:off x="4547682" y="1714264"/>
            <a:ext cx="3091246" cy="16393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l-PL" sz="4400" b="1">
                <a:solidFill>
                  <a:schemeClr val="tx1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Podnikavost</a:t>
            </a:r>
            <a:endParaRPr lang="cs-CZ" sz="4400" b="1">
              <a:solidFill>
                <a:schemeClr val="tx1"/>
              </a:solidFill>
              <a:latin typeface="Open sans"/>
              <a:ea typeface="Open sans"/>
              <a:cs typeface="Calibri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143D549-178B-6B56-AB5F-8A9C3C91B2DC}"/>
              </a:ext>
            </a:extLst>
          </p:cNvPr>
          <p:cNvSpPr/>
          <p:nvPr/>
        </p:nvSpPr>
        <p:spPr>
          <a:xfrm>
            <a:off x="7934762" y="1714263"/>
            <a:ext cx="3378233" cy="15700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l-PL" sz="4000" b="1">
                <a:solidFill>
                  <a:schemeClr val="tx1"/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Kompetence</a:t>
            </a:r>
            <a:br>
              <a:rPr lang="pl-PL" sz="4000" b="1">
                <a:solidFill>
                  <a:schemeClr val="tx1"/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pl-PL" sz="2000" b="1">
                <a:solidFill>
                  <a:schemeClr val="tx1"/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</a:t>
            </a:r>
            <a:r>
              <a:rPr lang="pl-PL" sz="4000" b="1">
                <a:solidFill>
                  <a:schemeClr val="tx1"/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průmysl 4.0</a:t>
            </a:r>
            <a:endParaRPr lang="cs-CZ" sz="4000" b="1">
              <a:solidFill>
                <a:schemeClr val="tx1"/>
              </a:solidFill>
              <a:latin typeface="Open sans"/>
              <a:ea typeface="Open sans"/>
              <a:cs typeface="Calibri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CB465768-7D91-41EE-2F72-DCB843F3240D}"/>
              </a:ext>
            </a:extLst>
          </p:cNvPr>
          <p:cNvSpPr/>
          <p:nvPr/>
        </p:nvSpPr>
        <p:spPr>
          <a:xfrm>
            <a:off x="7956203" y="4152142"/>
            <a:ext cx="3371086" cy="181483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l-PL" sz="4000" b="1">
                <a:solidFill>
                  <a:schemeClr val="tx1"/>
                </a:solidFill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Zelené dovednosti</a:t>
            </a:r>
            <a:r>
              <a:rPr lang="pl-PL" sz="2000" b="1">
                <a:solidFill>
                  <a:schemeClr val="tx1"/>
                </a:solidFill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(green skills)</a:t>
            </a:r>
            <a:endParaRPr lang="cs-CZ" sz="2000" b="1">
              <a:solidFill>
                <a:schemeClr val="tx1"/>
              </a:solidFill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6DF927B-D0F7-629B-FF80-ACFA4D28E15D}"/>
              </a:ext>
            </a:extLst>
          </p:cNvPr>
          <p:cNvSpPr/>
          <p:nvPr/>
        </p:nvSpPr>
        <p:spPr>
          <a:xfrm>
            <a:off x="888047" y="4109120"/>
            <a:ext cx="3219208" cy="1911458"/>
          </a:xfrm>
          <a:prstGeom prst="rect">
            <a:avLst/>
          </a:prstGeom>
          <a:solidFill>
            <a:srgbClr val="FF9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l-PL" sz="4000" b="1">
                <a:solidFill>
                  <a:schemeClr val="tx1"/>
                </a:solidFill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Dovednosti</a:t>
            </a:r>
            <a:endParaRPr lang="cs-CZ" sz="4000" b="1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pl-PL" sz="4000" b="1">
                <a:solidFill>
                  <a:schemeClr val="tx1"/>
                </a:solidFill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řízení vlastní kariéry</a:t>
            </a:r>
            <a:endParaRPr lang="cs-CZ" sz="4000" b="1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3148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A0924257-985B-4F99-941B-9FC820DDE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>
                <a:solidFill>
                  <a:schemeClr val="bg1"/>
                </a:solidFill>
                <a:latin typeface="Open sans"/>
              </a:rPr>
              <a:t>Europass -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přehled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služeb</a:t>
            </a:r>
            <a:endParaRPr lang="sk-SK" sz="2400" b="1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F5C5B45-A68E-4BE7-B2EB-7A31D41F7940}"/>
              </a:ext>
            </a:extLst>
          </p:cNvPr>
          <p:cNvSpPr/>
          <p:nvPr/>
        </p:nvSpPr>
        <p:spPr>
          <a:xfrm>
            <a:off x="696036" y="5193072"/>
            <a:ext cx="8610195" cy="138075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cs-CZ" sz="2800" b="1">
                <a:latin typeface="Open sans"/>
                <a:ea typeface="+mn-lt"/>
                <a:cs typeface="+mn-lt"/>
              </a:rPr>
              <a:t>  </a:t>
            </a:r>
            <a:endParaRPr lang="cs-CZ"/>
          </a:p>
          <a:p>
            <a:r>
              <a:rPr lang="cs-CZ" sz="3200" b="1">
                <a:latin typeface="Open sans"/>
                <a:ea typeface="Open sans"/>
                <a:cs typeface="Open sans"/>
              </a:rPr>
              <a:t> Test digitálních dovedností</a:t>
            </a:r>
            <a:endParaRPr lang="cs-CZ"/>
          </a:p>
          <a:p>
            <a:r>
              <a:rPr lang="cs-CZ" sz="3200" b="1">
                <a:latin typeface="Open sans"/>
                <a:ea typeface="+mn-lt"/>
                <a:cs typeface="+mn-lt"/>
              </a:rPr>
              <a:t> Evropské Digitální certifikáty</a:t>
            </a:r>
            <a:endParaRPr lang="cs-CZ">
              <a:cs typeface="Calibri"/>
            </a:endParaRPr>
          </a:p>
          <a:p>
            <a:r>
              <a:rPr lang="cs-CZ" sz="3200" b="1">
                <a:latin typeface="Open sans"/>
                <a:ea typeface="+mn-lt"/>
                <a:cs typeface="+mn-lt"/>
              </a:rPr>
              <a:t>   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F025B7F-0F10-41B8-AC58-3743B93182F4}"/>
              </a:ext>
            </a:extLst>
          </p:cNvPr>
          <p:cNvSpPr/>
          <p:nvPr/>
        </p:nvSpPr>
        <p:spPr>
          <a:xfrm>
            <a:off x="696037" y="3431771"/>
            <a:ext cx="11095628" cy="1504420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l-PL" sz="3200" b="1">
                <a:latin typeface="Open sans"/>
                <a:ea typeface="+mn-lt"/>
                <a:cs typeface="+mn-lt"/>
              </a:rPr>
              <a:t>  Terminologie vzdělávání a trhu práce ve 29 jazycích</a:t>
            </a:r>
          </a:p>
          <a:p>
            <a:r>
              <a:rPr lang="pl-PL" sz="2800" b="1">
                <a:latin typeface="Open sans"/>
                <a:ea typeface="+mn-lt"/>
                <a:cs typeface="+mn-lt"/>
              </a:rPr>
              <a:t> - </a:t>
            </a:r>
            <a:r>
              <a:rPr lang="pl-PL" sz="2800">
                <a:latin typeface="Open sans"/>
                <a:ea typeface="+mn-lt"/>
                <a:cs typeface="+mn-lt"/>
              </a:rPr>
              <a:t>Europass dodatek k osvědčení</a:t>
            </a:r>
          </a:p>
          <a:p>
            <a:r>
              <a:rPr lang="pl-PL" sz="2800">
                <a:latin typeface="Open sans"/>
                <a:ea typeface="+mn-lt"/>
                <a:cs typeface="+mn-lt"/>
              </a:rPr>
              <a:t> - Popis dovedností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F5C5B45-A68E-4BE7-B2EB-7A31D41F7940}"/>
              </a:ext>
            </a:extLst>
          </p:cNvPr>
          <p:cNvSpPr/>
          <p:nvPr/>
        </p:nvSpPr>
        <p:spPr>
          <a:xfrm>
            <a:off x="696037" y="1530636"/>
            <a:ext cx="6076708" cy="1506818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cs-CZ" sz="3200" b="1">
                <a:latin typeface="Open sans"/>
                <a:ea typeface="+mn-lt"/>
                <a:cs typeface="+mn-lt"/>
              </a:rPr>
              <a:t>  </a:t>
            </a:r>
            <a:r>
              <a:rPr lang="cs-CZ" sz="3200" b="1" err="1">
                <a:latin typeface="Open sans"/>
                <a:ea typeface="+mn-lt"/>
                <a:cs typeface="+mn-lt"/>
              </a:rPr>
              <a:t>Europass</a:t>
            </a:r>
            <a:r>
              <a:rPr lang="cs-CZ" sz="3200" b="1">
                <a:latin typeface="Open sans"/>
                <a:ea typeface="+mn-lt"/>
                <a:cs typeface="+mn-lt"/>
              </a:rPr>
              <a:t> není jen životopis</a:t>
            </a:r>
          </a:p>
          <a:p>
            <a:r>
              <a:rPr lang="cs-CZ" sz="2800">
                <a:latin typeface="Open sans"/>
                <a:ea typeface="+mn-lt"/>
                <a:cs typeface="+mn-lt"/>
              </a:rPr>
              <a:t>- Profil a portfolio</a:t>
            </a:r>
          </a:p>
          <a:p>
            <a:r>
              <a:rPr lang="cs-CZ" sz="2800">
                <a:latin typeface="Open sans"/>
                <a:ea typeface="+mn-lt"/>
                <a:cs typeface="+mn-lt"/>
              </a:rPr>
              <a:t>- </a:t>
            </a:r>
            <a:r>
              <a:rPr lang="cs-CZ" sz="2800" err="1">
                <a:latin typeface="Open sans"/>
                <a:ea typeface="+mn-lt"/>
                <a:cs typeface="+mn-lt"/>
              </a:rPr>
              <a:t>Europass</a:t>
            </a:r>
            <a:r>
              <a:rPr lang="cs-CZ" sz="2800">
                <a:latin typeface="Open sans"/>
                <a:ea typeface="+mn-lt"/>
                <a:cs typeface="+mn-lt"/>
              </a:rPr>
              <a:t> doklady o stáži</a:t>
            </a:r>
            <a:endParaRPr lang="cs-CZ" sz="280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90048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A0924257-985B-4F99-941B-9FC820DDE0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 - jaro 2022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F5C5B45-A68E-4BE7-B2EB-7A31D41F7940}"/>
              </a:ext>
            </a:extLst>
          </p:cNvPr>
          <p:cNvSpPr/>
          <p:nvPr/>
        </p:nvSpPr>
        <p:spPr>
          <a:xfrm>
            <a:off x="4525918" y="1887270"/>
            <a:ext cx="7157240" cy="835276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sz="2800" b="1">
                <a:latin typeface="Open sans"/>
                <a:ea typeface="+mn-lt"/>
                <a:cs typeface="+mn-lt"/>
              </a:rPr>
              <a:t>Test digitálních dovedností</a:t>
            </a:r>
            <a:endParaRPr lang="cs-CZ" sz="2800">
              <a:latin typeface="Open sans"/>
            </a:endParaRPr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D8053641-7810-4221-B601-96317BB87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1085" y="3189019"/>
            <a:ext cx="3409207" cy="3448792"/>
          </a:xfrm>
          <a:prstGeom prst="rect">
            <a:avLst/>
          </a:prstGeom>
          <a:ln w="28575">
            <a:solidFill>
              <a:srgbClr val="4472C4"/>
            </a:solidFill>
          </a:ln>
        </p:spPr>
      </p:pic>
      <p:sp>
        <p:nvSpPr>
          <p:cNvPr id="11" name="TextovéPole 10"/>
          <p:cNvSpPr txBox="1"/>
          <p:nvPr/>
        </p:nvSpPr>
        <p:spPr>
          <a:xfrm>
            <a:off x="4451192" y="3271400"/>
            <a:ext cx="3476258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/>
              <a:t>od 15 let věku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/>
              <a:t>25 minut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/>
              <a:t>v 5 oblastech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/>
              <a:t>ve 29 jazycích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/>
              <a:t>certifikát</a:t>
            </a:r>
          </a:p>
          <a:p>
            <a:r>
              <a:rPr lang="cs-CZ" sz="3200"/>
              <a:t>	</a:t>
            </a:r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E0DDF8B7-F63C-1441-7816-21C882278D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29" y="1428913"/>
            <a:ext cx="4530271" cy="521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37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82"/>
          <a:stretch/>
        </p:blipFill>
        <p:spPr>
          <a:xfrm>
            <a:off x="2184139" y="0"/>
            <a:ext cx="7819889" cy="685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94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A0924257-985B-4F99-941B-9FC820DDE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>
                <a:solidFill>
                  <a:schemeClr val="bg1"/>
                </a:solidFill>
                <a:latin typeface="Open sans"/>
              </a:rPr>
              <a:t>Test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digitálních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dovedností</a:t>
            </a:r>
            <a:endParaRPr lang="sk-SK" sz="2400" b="1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112362" y="1263193"/>
            <a:ext cx="10081663" cy="774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cs-CZ" sz="4400" b="1">
                <a:latin typeface="Open sans"/>
              </a:rPr>
              <a:t>Výhody pro jednotlivce: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896465" y="2304094"/>
            <a:ext cx="6486616" cy="44627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/>
              <a:t>srozumitelné otázky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/>
              <a:t>dostatek času na odpovědi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/>
              <a:t>odpovědi jsou jasné a jednoznačné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/>
              <a:t>zpráva o výsledku je srozumitelná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/>
              <a:t>příjemné prostředí a grafika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>
              <a:cs typeface="Calibri" panose="020F0502020204030204"/>
            </a:endParaRPr>
          </a:p>
          <a:p>
            <a:pPr algn="r"/>
            <a:r>
              <a:rPr lang="cs-CZ" sz="2800">
                <a:cs typeface="Calibri" panose="020F0502020204030204"/>
              </a:rPr>
              <a:t>Zpětná vazba, únor-červenec 2022</a:t>
            </a:r>
            <a:endParaRPr lang="cs-CZ" sz="3200">
              <a:cs typeface="Calibri" panose="020F0502020204030204"/>
            </a:endParaRPr>
          </a:p>
          <a:p>
            <a:r>
              <a:rPr lang="cs-CZ" sz="3200"/>
              <a:t>	</a:t>
            </a:r>
          </a:p>
        </p:txBody>
      </p:sp>
      <p:pic>
        <p:nvPicPr>
          <p:cNvPr id="4" name="Obrázek 4" descr="Obsah obrázku osoba, mobilní telefon&#10;&#10;Popis se vygeneroval automaticky.">
            <a:extLst>
              <a:ext uri="{FF2B5EF4-FFF2-40B4-BE49-F238E27FC236}">
                <a16:creationId xmlns:a16="http://schemas.microsoft.com/office/drawing/2014/main" id="{84880242-D75F-E56C-5AC1-E3E7C885F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85" y="1509177"/>
            <a:ext cx="3677557" cy="534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6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DA2723CA-074F-45DD-BBBF-6076CEB8F5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8" name="Obdĺžnik 2">
            <a:extLst>
              <a:ext uri="{FF2B5EF4-FFF2-40B4-BE49-F238E27FC236}">
                <a16:creationId xmlns:a16="http://schemas.microsoft.com/office/drawing/2014/main" id="{CEB46AEB-B80D-465F-9917-D4D36278E183}"/>
              </a:ext>
            </a:extLst>
          </p:cNvPr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>
                <a:solidFill>
                  <a:schemeClr val="bg1"/>
                </a:solidFill>
                <a:latin typeface="Open sans"/>
              </a:rPr>
              <a:t>Europass </a:t>
            </a:r>
            <a:endParaRPr lang="sk-SK" sz="2400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9" name="Obrázek 9" descr="Obsah obrázku text&#10;&#10;Popis se vygeneroval automaticky.">
            <a:extLst>
              <a:ext uri="{FF2B5EF4-FFF2-40B4-BE49-F238E27FC236}">
                <a16:creationId xmlns:a16="http://schemas.microsoft.com/office/drawing/2014/main" id="{96141A18-0FFE-449F-903C-CB8E777CA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901" y="1075148"/>
            <a:ext cx="7056406" cy="5505740"/>
          </a:xfrm>
          <a:prstGeom prst="rect">
            <a:avLst/>
          </a:prstGeom>
        </p:spPr>
      </p:pic>
      <p:pic>
        <p:nvPicPr>
          <p:cNvPr id="3" name="Obrázek 5">
            <a:extLst>
              <a:ext uri="{FF2B5EF4-FFF2-40B4-BE49-F238E27FC236}">
                <a16:creationId xmlns:a16="http://schemas.microsoft.com/office/drawing/2014/main" id="{D8053641-7810-4221-B601-96317BB873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1085" y="3189019"/>
            <a:ext cx="3409207" cy="3448792"/>
          </a:xfrm>
          <a:prstGeom prst="rect">
            <a:avLst/>
          </a:prstGeom>
          <a:ln w="28575"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1432847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A0924257-985B-4F99-941B-9FC820DDE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42"/>
          <a:stretch/>
        </p:blipFill>
        <p:spPr>
          <a:xfrm>
            <a:off x="-1929" y="-61052"/>
            <a:ext cx="12195858" cy="1275814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 -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přehled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možností pro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studenty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a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absolventy</a:t>
            </a:r>
            <a:endParaRPr lang="sk-SK" sz="2400" b="1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70155" y="1362625"/>
            <a:ext cx="1027962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5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Jak se připravit na další studium a kariéru po vysoké škole?</a:t>
            </a:r>
          </a:p>
          <a:p>
            <a:pPr algn="ctr"/>
            <a:endParaRPr lang="cs-CZ" sz="220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5000" b="1" err="1">
                <a:solidFill>
                  <a:srgbClr val="004B80"/>
                </a:solidFill>
                <a:latin typeface="Arial" pitchFamily="34" charset="0"/>
                <a:cs typeface="Arial" pitchFamily="34" charset="0"/>
              </a:rPr>
              <a:t>Europass</a:t>
            </a:r>
            <a:r>
              <a:rPr lang="cs-CZ" sz="5000" b="1">
                <a:solidFill>
                  <a:srgbClr val="004B80"/>
                </a:solidFill>
                <a:latin typeface="Arial" pitchFamily="34" charset="0"/>
                <a:cs typeface="Arial" pitchFamily="34" charset="0"/>
              </a:rPr>
              <a:t> Portfolio </a:t>
            </a:r>
            <a:r>
              <a:rPr lang="cs-CZ" sz="5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prezentuje Vaše vzdělání, pracovní zkušenosti, motivaci, dovednosti, kvalifikaci </a:t>
            </a:r>
            <a:br>
              <a:rPr lang="cs-CZ" sz="5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5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 dobrovolnickou činnost.</a:t>
            </a:r>
          </a:p>
        </p:txBody>
      </p:sp>
    </p:spTree>
    <p:extLst>
      <p:ext uri="{BB962C8B-B14F-4D97-AF65-F5344CB8AC3E}">
        <p14:creationId xmlns:p14="http://schemas.microsoft.com/office/powerpoint/2010/main" val="5149739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8F1AC69858E4A498F8993B65EF17F6B" ma:contentTypeVersion="17" ma:contentTypeDescription="Vytvoří nový dokument" ma:contentTypeScope="" ma:versionID="870b46817446c149ec1cfa531fbda65f">
  <xsd:schema xmlns:xsd="http://www.w3.org/2001/XMLSchema" xmlns:xs="http://www.w3.org/2001/XMLSchema" xmlns:p="http://schemas.microsoft.com/office/2006/metadata/properties" xmlns:ns2="a3a03eae-6385-4128-ab34-ed0548930d23" xmlns:ns3="d587bba8-dfa3-48b2-97c2-330c066cf189" targetNamespace="http://schemas.microsoft.com/office/2006/metadata/properties" ma:root="true" ma:fieldsID="ecb1da4030d372b729490cd42fe1e516" ns2:_="" ns3:_="">
    <xsd:import namespace="a3a03eae-6385-4128-ab34-ed0548930d23"/>
    <xsd:import namespace="d587bba8-dfa3-48b2-97c2-330c066cf1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a03eae-6385-4128-ab34-ed0548930d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Značky obrázků" ma:readOnly="false" ma:fieldId="{5cf76f15-5ced-4ddc-b409-7134ff3c332f}" ma:taxonomyMulti="true" ma:sspId="27dd16fa-df82-42a5-acbd-34776075af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87bba8-dfa3-48b2-97c2-330c066cf18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b776764-e7d0-4eba-9ec8-5f6f1d7aa533}" ma:internalName="TaxCatchAll" ma:showField="CatchAllData" ma:web="d587bba8-dfa3-48b2-97c2-330c066cf1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587bba8-dfa3-48b2-97c2-330c066cf189">
      <UserInfo>
        <DisplayName>Biskup Jiří</DisplayName>
        <AccountId>2447</AccountId>
        <AccountType/>
      </UserInfo>
    </SharedWithUsers>
    <lcf76f155ced4ddcb4097134ff3c332f xmlns="a3a03eae-6385-4128-ab34-ed0548930d23">
      <Terms xmlns="http://schemas.microsoft.com/office/infopath/2007/PartnerControls"/>
    </lcf76f155ced4ddcb4097134ff3c332f>
    <TaxCatchAll xmlns="d587bba8-dfa3-48b2-97c2-330c066cf189" xsi:nil="true"/>
  </documentManagement>
</p:properties>
</file>

<file path=customXml/itemProps1.xml><?xml version="1.0" encoding="utf-8"?>
<ds:datastoreItem xmlns:ds="http://schemas.openxmlformats.org/officeDocument/2006/customXml" ds:itemID="{CF5BEC43-E16C-40EC-8BB2-6F97C2514366}">
  <ds:schemaRefs>
    <ds:schemaRef ds:uri="a3a03eae-6385-4128-ab34-ed0548930d23"/>
    <ds:schemaRef ds:uri="d587bba8-dfa3-48b2-97c2-330c066cf1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B2AA65E-9478-4E07-8462-051E438FBF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18EC44-39AE-4894-BE84-7EF89F6B83CC}">
  <ds:schemaRefs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d587bba8-dfa3-48b2-97c2-330c066cf189"/>
    <ds:schemaRef ds:uri="http://schemas.microsoft.com/office/infopath/2007/PartnerControls"/>
    <ds:schemaRef ds:uri="http://schemas.openxmlformats.org/package/2006/metadata/core-properties"/>
    <ds:schemaRef ds:uri="a3a03eae-6385-4128-ab34-ed0548930d2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752</Words>
  <Application>Microsoft Office PowerPoint</Application>
  <PresentationFormat>Širokoúhlá obrazovka</PresentationFormat>
  <Paragraphs>130</Paragraphs>
  <Slides>23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1" baseType="lpstr">
      <vt:lpstr>Arial</vt:lpstr>
      <vt:lpstr>Arial,Sans-Serif</vt:lpstr>
      <vt:lpstr>Calibri</vt:lpstr>
      <vt:lpstr>Calibri Light</vt:lpstr>
      <vt:lpstr>Open Sans</vt:lpstr>
      <vt:lpstr>Open Sans</vt:lpstr>
      <vt:lpstr>Times New Roman</vt:lpstr>
      <vt:lpstr>Motív balíka Office</vt:lpstr>
      <vt:lpstr>Jak na dovednosti budoucnosti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Stay healthy  and stay skilled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Budúcnosť OVP na Slovensku</dc:title>
  <dc:creator>User</dc:creator>
  <cp:lastModifiedBy>Gabriela Zemková</cp:lastModifiedBy>
  <cp:revision>9</cp:revision>
  <dcterms:created xsi:type="dcterms:W3CDTF">2021-03-17T10:52:54Z</dcterms:created>
  <dcterms:modified xsi:type="dcterms:W3CDTF">2023-04-20T15:37:33Z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0x010100A8F1AC69858E4A498F8993B65EF17F6B</vt:lpwstr>
  </property>
  <property fmtid="{D5CDD505-2E9C-101B-9397-08002B2CF9AE}" pid="3" name="MediaServiceImageTags">
    <vt:lpwstr/>
  </property>
</Properties>
</file>